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7" r:id="rId10"/>
  </p:sldMasterIdLst>
  <p:sldIdLst>
    <p:sldId id="256" r:id="rId11"/>
    <p:sldId id="260" r:id="rId12"/>
    <p:sldId id="263" r:id="rId13"/>
    <p:sldId id="266" r:id="rId14"/>
    <p:sldId id="269" r:id="rId15"/>
    <p:sldId id="272" r:id="rId16"/>
    <p:sldId id="275" r:id="rId17"/>
    <p:sldId id="278" r:id="rId18"/>
    <p:sldId id="281" r:id="rId19"/>
    <p:sldId id="284" r:id="rId20"/>
  </p:sldIdLst>
  <p:sldSz cx="6400800" cy="9144000"/>
  <p:notesSz cx="6400800" cy="9144000"/>
  <p:custDataLst>
    <p:tags r:id="rId2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78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64057" cy="234807"/>
          </a:xfrm>
        </p:spPr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64057" cy="1174037"/>
          </a:xfrm>
        </p:spPr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>
          <a:xfrm>
            <a:off x="319905" y="8503920"/>
            <a:ext cx="1473036" cy="234808"/>
          </a:xfrm>
        </p:spPr>
        <p:txBody>
          <a:bodyPr/>
          <a:lstStyle/>
          <a:p>
            <a:fld id="{C16525B2-4347-4F72-BAF7-76B19438D329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>
          <a:xfrm>
            <a:off x="4605168" y="8503920"/>
            <a:ext cx="1473037" cy="234808"/>
          </a:xfrm>
        </p:spPr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9905" y="365759"/>
            <a:ext cx="5758299" cy="1463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905" y="2103120"/>
            <a:ext cx="5758299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75357" y="8503920"/>
            <a:ext cx="2047394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19905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06640" y="8503920"/>
            <a:ext cx="1471565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87275">
        <a:defRPr>
          <a:latin typeface="+mn-lt"/>
          <a:ea typeface="+mn-ea"/>
          <a:cs typeface="+mn-cs"/>
        </a:defRPr>
      </a:lvl2pPr>
      <a:lvl3pPr marL="774551">
        <a:defRPr>
          <a:latin typeface="+mn-lt"/>
          <a:ea typeface="+mn-ea"/>
          <a:cs typeface="+mn-cs"/>
        </a:defRPr>
      </a:lvl3pPr>
      <a:lvl4pPr marL="1161826">
        <a:defRPr>
          <a:latin typeface="+mn-lt"/>
          <a:ea typeface="+mn-ea"/>
          <a:cs typeface="+mn-cs"/>
        </a:defRPr>
      </a:lvl4pPr>
      <a:lvl5pPr marL="1549101">
        <a:defRPr>
          <a:latin typeface="+mn-lt"/>
          <a:ea typeface="+mn-ea"/>
          <a:cs typeface="+mn-cs"/>
        </a:defRPr>
      </a:lvl5pPr>
      <a:lvl6pPr marL="1936377">
        <a:defRPr>
          <a:latin typeface="+mn-lt"/>
          <a:ea typeface="+mn-ea"/>
          <a:cs typeface="+mn-cs"/>
        </a:defRPr>
      </a:lvl6pPr>
      <a:lvl7pPr marL="2323652">
        <a:defRPr>
          <a:latin typeface="+mn-lt"/>
          <a:ea typeface="+mn-ea"/>
          <a:cs typeface="+mn-cs"/>
        </a:defRPr>
      </a:lvl7pPr>
      <a:lvl8pPr marL="2710927">
        <a:defRPr>
          <a:latin typeface="+mn-lt"/>
          <a:ea typeface="+mn-ea"/>
          <a:cs typeface="+mn-cs"/>
        </a:defRPr>
      </a:lvl8pPr>
      <a:lvl9pPr marL="30982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object 1"/>
          <p:cNvSpPr/>
          <p:nvPr/>
        </p:nvSpPr>
        <p:spPr>
          <a:xfrm>
            <a:off x="1835771" y="826614"/>
            <a:ext cx="2908097" cy="230764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661072" y="4737493"/>
            <a:ext cx="61264" cy="3322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9330" y="3763974"/>
            <a:ext cx="2799892" cy="214457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1400" y="7718815"/>
            <a:ext cx="294881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SMNSB+OptimaLTStd-Bold"/>
                <a:cs typeface="SSMNSB+OptimaLTStd-Bold"/>
              </a:rPr>
              <a:t>30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NCRODV+OptimaLTStd-Medium"/>
                <a:cs typeface="NCRODV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NCRODV+OptimaLTStd-Medium"/>
                <a:cs typeface="NCRODV+OptimaLTStd-Medium"/>
              </a:rPr>
              <a:t>MATLAB®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657616" y="787906"/>
            <a:ext cx="305411" cy="2175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300</a:t>
            </a:r>
          </a:p>
          <a:p>
            <a:pPr marL="0" marR="0">
              <a:lnSpc>
                <a:spcPts val="1186"/>
              </a:lnSpc>
              <a:spcBef>
                <a:spcPts val="171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250</a:t>
            </a:r>
          </a:p>
          <a:p>
            <a:pPr marL="0" marR="0">
              <a:lnSpc>
                <a:spcPts val="1186"/>
              </a:lnSpc>
              <a:spcBef>
                <a:spcPts val="176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200</a:t>
            </a:r>
          </a:p>
          <a:p>
            <a:pPr marL="0" marR="0">
              <a:lnSpc>
                <a:spcPts val="1186"/>
              </a:lnSpc>
              <a:spcBef>
                <a:spcPts val="171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150</a:t>
            </a:r>
          </a:p>
          <a:p>
            <a:pPr marL="0" marR="0">
              <a:lnSpc>
                <a:spcPts val="1186"/>
              </a:lnSpc>
              <a:spcBef>
                <a:spcPts val="176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100</a:t>
            </a:r>
          </a:p>
          <a:p>
            <a:pPr marL="51004" marR="0">
              <a:lnSpc>
                <a:spcPts val="1186"/>
              </a:lnSpc>
              <a:spcBef>
                <a:spcPts val="171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50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59624" y="3034827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99758" y="312211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–4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156578" y="312211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–3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513397" y="312211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–2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870216" y="3122114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–1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257820" y="312211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614639" y="312211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1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971459" y="312211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328278" y="312211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685097" y="3122114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IKCEOA+WarnockPro-Regular"/>
                <a:cs typeface="IKCEOA+WarnockPro-Regular"/>
              </a:rPr>
              <a:t>4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3435447"/>
            <a:ext cx="2523218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SMNSB+OptimaLTStd-Bold"/>
                <a:cs typeface="SSMNSB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SSMNSB+OptimaLTStd-Bold"/>
                <a:cs typeface="SSMNS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SSMNSB+OptimaLTStd-Bold"/>
                <a:cs typeface="SSMNSB+OptimaLTStd-Bold"/>
              </a:rPr>
              <a:t>1.14</a:t>
            </a:r>
            <a:r>
              <a:rPr sz="900" spc="675">
                <a:solidFill>
                  <a:srgbClr val="000000"/>
                </a:solidFill>
                <a:latin typeface="SSMNSB+OptimaLTStd-Bold"/>
                <a:cs typeface="SSMNS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CEPBLJ+TimesLTStd-Roman"/>
                <a:cs typeface="CEPBLJ+TimesLTStd-Roman"/>
              </a:rPr>
              <a:t>Histogram by the function hist.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799864" y="4093833"/>
            <a:ext cx="254406" cy="1270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30</a:t>
            </a:r>
          </a:p>
          <a:p>
            <a:pPr marL="0" marR="0">
              <a:lnSpc>
                <a:spcPts val="1186"/>
              </a:lnSpc>
              <a:spcBef>
                <a:spcPts val="337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25</a:t>
            </a:r>
          </a:p>
          <a:p>
            <a:pPr marL="0" marR="0">
              <a:lnSpc>
                <a:spcPts val="1186"/>
              </a:lnSpc>
              <a:spcBef>
                <a:spcPts val="337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20</a:t>
            </a:r>
          </a:p>
          <a:p>
            <a:pPr marL="0" marR="0">
              <a:lnSpc>
                <a:spcPts val="1186"/>
              </a:lnSpc>
              <a:spcBef>
                <a:spcPts val="387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15</a:t>
            </a:r>
          </a:p>
          <a:p>
            <a:pPr marL="0" marR="0">
              <a:lnSpc>
                <a:spcPts val="1186"/>
              </a:lnSpc>
              <a:spcBef>
                <a:spcPts val="337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10</a:t>
            </a:r>
          </a:p>
          <a:p>
            <a:pPr marL="51003" marR="0">
              <a:lnSpc>
                <a:spcPts val="1186"/>
              </a:lnSpc>
              <a:spcBef>
                <a:spcPts val="337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5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850867" y="5255120"/>
            <a:ext cx="203403" cy="4125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0</a:t>
            </a:r>
          </a:p>
          <a:p>
            <a:pPr marL="0" marR="0">
              <a:lnSpc>
                <a:spcPts val="862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2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144538" y="5508828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1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713088" y="5508828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336237" y="5597867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0.5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436638" y="5633923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0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954237" y="5691022"/>
            <a:ext cx="205571" cy="443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0</a:t>
            </a:r>
          </a:p>
          <a:p>
            <a:pPr marL="3996" marR="0">
              <a:lnSpc>
                <a:spcPts val="1107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GSCQEF+WarnockPro-It"/>
                <a:cs typeface="GSCQEF+WarnockPro-It"/>
              </a:rPr>
              <a:t>x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317750" y="5735129"/>
            <a:ext cx="19761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GSCQEF+WarnockPro-It"/>
                <a:cs typeface="GSCQEF+WarnockPro-It"/>
              </a:rPr>
              <a:t>y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667270" y="5768441"/>
            <a:ext cx="2648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–1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517036" y="5794666"/>
            <a:ext cx="339039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–0.5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953562" y="5899441"/>
            <a:ext cx="480250" cy="303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–2</a:t>
            </a:r>
            <a:r>
              <a:rPr sz="800" spc="6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SHQRCI+WarnockPro-Regular"/>
                <a:cs typeface="SHQRCI+WarnockPro-Regular"/>
              </a:rPr>
              <a:t>–1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85800" y="6212787"/>
            <a:ext cx="2042655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SMNSB+OptimaLTStd-Bold"/>
                <a:cs typeface="SSMNSB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SSMNSB+OptimaLTStd-Bold"/>
                <a:cs typeface="SSMNS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SSMNSB+OptimaLTStd-Bold"/>
                <a:cs typeface="SSMNSB+OptimaLTStd-Bold"/>
              </a:rPr>
              <a:t>1.15</a:t>
            </a:r>
            <a:r>
              <a:rPr sz="900" spc="675">
                <a:solidFill>
                  <a:srgbClr val="000000"/>
                </a:solidFill>
                <a:latin typeface="SSMNSB+OptimaLTStd-Bold"/>
                <a:cs typeface="SSMNS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CEPBLJ+TimesLTStd-Roman"/>
                <a:cs typeface="CEPBLJ+TimesLTStd-Roman"/>
              </a:rPr>
              <a:t>Example of 3D curve.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85800" y="6542402"/>
            <a:ext cx="3356725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SSMNSB+OptimaLTStd-Bold"/>
                <a:cs typeface="SSMNSB+OptimaLTStd-Bold"/>
              </a:rPr>
              <a:t>1.11</a:t>
            </a:r>
            <a:r>
              <a:rPr sz="1100" spc="824">
                <a:solidFill>
                  <a:srgbClr val="0000FF"/>
                </a:solidFill>
                <a:latin typeface="SSMNSB+OptimaLTStd-Bold"/>
                <a:cs typeface="SSMNSB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SSMNSB+OptimaLTStd-Bold"/>
                <a:cs typeface="SSMNSB+OptimaLTStd-Bold"/>
              </a:rPr>
              <a:t>ORDINARY</a:t>
            </a:r>
            <a:r>
              <a:rPr sz="1100" spc="36">
                <a:solidFill>
                  <a:srgbClr val="0000FF"/>
                </a:solidFill>
                <a:latin typeface="SSMNSB+OptimaLTStd-Bold"/>
                <a:cs typeface="SSMNSB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SSMNSB+OptimaLTStd-Bold"/>
                <a:cs typeface="SSMNSB+OptimaLTStd-Bold"/>
              </a:rPr>
              <a:t>DIFFERENTIAL</a:t>
            </a:r>
            <a:r>
              <a:rPr sz="1100" spc="30">
                <a:solidFill>
                  <a:srgbClr val="0000FF"/>
                </a:solidFill>
                <a:latin typeface="SSMNSB+OptimaLTStd-Bold"/>
                <a:cs typeface="SSMNSB+OptimaLTStd-Bold"/>
              </a:rPr>
              <a:t> </a:t>
            </a:r>
            <a:r>
              <a:rPr sz="1100" spc="-18">
                <a:solidFill>
                  <a:srgbClr val="0000FF"/>
                </a:solidFill>
                <a:latin typeface="SSMNSB+OptimaLTStd-Bold"/>
                <a:cs typeface="SSMNSB+OptimaLTStd-Bold"/>
              </a:rPr>
              <a:t>EQUATIONS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85800" y="6785620"/>
            <a:ext cx="5784164" cy="819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CEPBLJ+TimesLTStd-Roman"/>
                <a:cs typeface="CEPBLJ+TimesLTStd-Roman"/>
              </a:rPr>
              <a:t>MATLAB</a:t>
            </a:r>
            <a:r>
              <a:rPr sz="1000" spc="186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has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range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of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functions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for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solving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ordinary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differential</a:t>
            </a:r>
            <a:r>
              <a:rPr sz="1000" spc="165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equations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(ODE).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Each</a:t>
            </a:r>
            <a:r>
              <a:rPr sz="1000" spc="163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of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 spc="-23">
                <a:solidFill>
                  <a:srgbClr val="000000"/>
                </a:solidFill>
                <a:latin typeface="CEPBLJ+TimesLTStd-Roman"/>
                <a:cs typeface="CEPBLJ+TimesLTStd-Roman"/>
              </a:rPr>
              <a:t>MATLAB’s</a:t>
            </a:r>
            <a:r>
              <a:rPr sz="1000" spc="15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ODE solvers is designed to be efﬁcient in speciﬁc circumstances.</a:t>
            </a:r>
            <a:r>
              <a:rPr sz="1000" spc="-2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The function </a:t>
            </a:r>
            <a:r>
              <a:rPr sz="1000">
                <a:solidFill>
                  <a:srgbClr val="000000"/>
                </a:solidFill>
                <a:latin typeface="LMGSMO+CourierStd"/>
                <a:cs typeface="LMGSMO+CourierStd"/>
              </a:rPr>
              <a:t>ode45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implements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an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adaptive</a:t>
            </a:r>
            <a:r>
              <a:rPr sz="1000" spc="12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Runge–Kutta</a:t>
            </a:r>
            <a:r>
              <a:rPr sz="1000" spc="120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algorithm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and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is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typically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the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most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efﬁcient</a:t>
            </a:r>
            <a:r>
              <a:rPr sz="1000" spc="122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CEPBLJ+TimesLTStd-Roman"/>
                <a:cs typeface="CEPBLJ+TimesLTStd-Roman"/>
              </a:rPr>
              <a:t>solver.</a:t>
            </a:r>
            <a:r>
              <a:rPr sz="1000" spc="75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As</a:t>
            </a:r>
            <a:r>
              <a:rPr sz="1000" spc="117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an</a:t>
            </a:r>
          </a:p>
          <a:p>
            <a:pPr marL="0" marR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example</a:t>
            </a:r>
            <a:r>
              <a:rPr sz="1000" spc="-72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to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use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the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function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ode45,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 spc="-14">
                <a:solidFill>
                  <a:srgbClr val="000000"/>
                </a:solidFill>
                <a:latin typeface="CEPBLJ+TimesLTStd-Roman"/>
                <a:cs typeface="CEPBLJ+TimesLTStd-Roman"/>
              </a:rPr>
              <a:t>let’s</a:t>
            </a:r>
            <a:r>
              <a:rPr sz="1000" spc="-60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solve</a:t>
            </a:r>
            <a:r>
              <a:rPr sz="1000" spc="-69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the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following</a:t>
            </a:r>
            <a:r>
              <a:rPr sz="1000" spc="-70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initial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value</a:t>
            </a:r>
            <a:r>
              <a:rPr sz="1000" spc="-68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ODE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on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the</a:t>
            </a:r>
            <a:r>
              <a:rPr sz="1000" spc="-74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interval</a:t>
            </a:r>
            <a:r>
              <a:rPr sz="1000" spc="-69">
                <a:solidFill>
                  <a:srgbClr val="000000"/>
                </a:solidFill>
                <a:latin typeface="CEPBLJ+TimesLTStd-Roman"/>
                <a:cs typeface="CEPBLJ+TimesLTStd-Roman"/>
              </a:rPr>
              <a:t> </a:t>
            </a:r>
            <a:r>
              <a:rPr sz="1000" spc="119">
                <a:solidFill>
                  <a:srgbClr val="000000"/>
                </a:solidFill>
                <a:latin typeface="CEPBLJ+TimesLTStd-Roman"/>
                <a:cs typeface="CEPBLJ+TimesLTStd-Roman"/>
              </a:rPr>
              <a:t>0</a:t>
            </a:r>
            <a:r>
              <a:rPr sz="1000" spc="125">
                <a:solidFill>
                  <a:srgbClr val="000000"/>
                </a:solidFill>
                <a:latin typeface="MPQFOT+STIXGeneral-Regular"/>
                <a:cs typeface="MPQFOT+STIXGeneral-Regular"/>
              </a:rPr>
              <a:t>≤</a:t>
            </a:r>
            <a:r>
              <a:rPr sz="1000" spc="125">
                <a:solidFill>
                  <a:srgbClr val="000000"/>
                </a:solidFill>
                <a:latin typeface="WHOGGR+TimesLTStd-Italic"/>
                <a:cs typeface="WHOGGR+TimesLTStd-Italic"/>
              </a:rPr>
              <a:t>t</a:t>
            </a:r>
            <a:r>
              <a:rPr sz="1000" spc="125">
                <a:solidFill>
                  <a:srgbClr val="000000"/>
                </a:solidFill>
                <a:latin typeface="MPQFOT+STIXGeneral-Regular"/>
                <a:cs typeface="MPQFOT+STIXGeneral-Regular"/>
              </a:rPr>
              <a:t>≤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3: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457053" y="7516683"/>
            <a:ext cx="371729" cy="414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DBWDCM+SymbolMT"/>
                <a:cs typeface="DBWDCM+SymbolMT"/>
              </a:rPr>
              <a:t>(</a:t>
            </a:r>
            <a:r>
              <a:rPr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DBWDCM+SymbolMT"/>
                <a:cs typeface="DBWDCM+SymbolMT"/>
              </a:rPr>
              <a:t>)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322116" y="7546350"/>
            <a:ext cx="411098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EKKAJ+TimesLTStd-Italic"/>
                <a:cs typeface="DEKKAJ+TimesLTStd-Italic"/>
              </a:rPr>
              <a:t>dy</a:t>
            </a:r>
            <a:r>
              <a:rPr sz="1000" spc="2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DEKKAJ+TimesLTStd-Italic"/>
                <a:cs typeface="DEKKAJ+TimesLTStd-Italic"/>
              </a:rPr>
              <a:t>t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2642393" y="7608757"/>
            <a:ext cx="1671340" cy="38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63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BWDCM+SymbolMT"/>
                <a:cs typeface="DBWDCM+SymbolMT"/>
              </a:rPr>
              <a:t>=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73">
                <a:solidFill>
                  <a:srgbClr val="000000"/>
                </a:solidFill>
                <a:latin typeface="DBWDCM+SymbolMT"/>
                <a:cs typeface="DBWDCM+SymbolMT"/>
              </a:rPr>
              <a:t>-</a:t>
            </a:r>
            <a:r>
              <a:rPr sz="1000" spc="117">
                <a:solidFill>
                  <a:srgbClr val="000000"/>
                </a:solidFill>
                <a:latin typeface="DEKKAJ+TimesLTStd-Italic"/>
                <a:cs typeface="DEKKAJ+TimesLTStd-Italic"/>
              </a:rPr>
              <a:t>y</a:t>
            </a:r>
            <a:r>
              <a:rPr sz="1200">
                <a:solidFill>
                  <a:srgbClr val="000000"/>
                </a:solidFill>
                <a:latin typeface="DBWDCM+SymbolMT"/>
                <a:cs typeface="DBWDCM+SymbolMT"/>
              </a:rPr>
              <a:t>(</a:t>
            </a:r>
            <a:r>
              <a:rPr sz="1000" spc="120">
                <a:solidFill>
                  <a:srgbClr val="000000"/>
                </a:solidFill>
                <a:latin typeface="DEKKAJ+TimesLTStd-Italic"/>
                <a:cs typeface="DEKKAJ+TimesLTStd-Italic"/>
              </a:rPr>
              <a:t>t</a:t>
            </a:r>
            <a:r>
              <a:rPr sz="1200" spc="91">
                <a:solidFill>
                  <a:srgbClr val="000000"/>
                </a:solidFill>
                <a:latin typeface="DBWDCM+SymbolMT"/>
                <a:cs typeface="DBWDCM+SymbolMT"/>
              </a:rPr>
              <a:t>)</a:t>
            </a:r>
            <a:r>
              <a:rPr sz="1000" spc="145">
                <a:solidFill>
                  <a:srgbClr val="000000"/>
                </a:solidFill>
                <a:latin typeface="DBWDCM+SymbolMT"/>
                <a:cs typeface="DBWDCM+SymbolMT"/>
              </a:rPr>
              <a:t>-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sin</a:t>
            </a:r>
            <a:r>
              <a:rPr sz="1200" spc="-18">
                <a:solidFill>
                  <a:srgbClr val="000000"/>
                </a:solidFill>
                <a:latin typeface="DBWDCM+SymbolMT"/>
                <a:cs typeface="DBWDCM+SymbolMT"/>
              </a:rPr>
              <a:t>(</a:t>
            </a:r>
            <a:r>
              <a:rPr sz="1000" spc="-18">
                <a:solidFill>
                  <a:srgbClr val="000000"/>
                </a:solidFill>
                <a:latin typeface="CEPBLJ+TimesLTStd-Roman"/>
                <a:cs typeface="CEPBLJ+TimesLTStd-Roman"/>
              </a:rPr>
              <a:t>3</a:t>
            </a:r>
            <a:r>
              <a:rPr sz="1000" spc="117">
                <a:solidFill>
                  <a:srgbClr val="000000"/>
                </a:solidFill>
                <a:latin typeface="DEKKAJ+TimesLTStd-Italic"/>
                <a:cs typeface="DEKKAJ+TimesLTStd-Italic"/>
              </a:rPr>
              <a:t>t</a:t>
            </a:r>
            <a:r>
              <a:rPr sz="1200">
                <a:solidFill>
                  <a:srgbClr val="000000"/>
                </a:solidFill>
                <a:latin typeface="DBWDCM+SymbolMT"/>
                <a:cs typeface="DBWDCM+SymbolMT"/>
              </a:rPr>
              <a:t>)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,</a:t>
            </a:r>
            <a:r>
              <a:rPr sz="1000" spc="7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17">
                <a:solidFill>
                  <a:srgbClr val="000000"/>
                </a:solidFill>
                <a:latin typeface="DEKKAJ+TimesLTStd-Italic"/>
                <a:cs typeface="DEKKAJ+TimesLTStd-Italic"/>
              </a:rPr>
              <a:t>y</a:t>
            </a:r>
            <a:r>
              <a:rPr sz="1200">
                <a:solidFill>
                  <a:srgbClr val="000000"/>
                </a:solidFill>
                <a:latin typeface="DBWDCM+SymbolMT"/>
                <a:cs typeface="DBWDCM+SymbolMT"/>
              </a:rPr>
              <a:t>(</a:t>
            </a:r>
            <a:r>
              <a:rPr sz="1000" spc="68">
                <a:solidFill>
                  <a:srgbClr val="000000"/>
                </a:solidFill>
                <a:latin typeface="CEPBLJ+TimesLTStd-Roman"/>
                <a:cs typeface="CEPBLJ+TimesLTStd-Roman"/>
              </a:rPr>
              <a:t>0</a:t>
            </a:r>
            <a:r>
              <a:rPr sz="1200" spc="165">
                <a:solidFill>
                  <a:srgbClr val="000000"/>
                </a:solidFill>
                <a:latin typeface="DBWDCM+SymbolMT"/>
                <a:cs typeface="DBWDCM+SymbolMT"/>
              </a:rPr>
              <a:t>)</a:t>
            </a:r>
            <a:r>
              <a:rPr sz="1000">
                <a:solidFill>
                  <a:srgbClr val="000000"/>
                </a:solidFill>
                <a:latin typeface="DBWDCM+SymbolMT"/>
                <a:cs typeface="DBWDCM+SymbolMT"/>
              </a:rPr>
              <a:t>=</a:t>
            </a:r>
            <a:r>
              <a:rPr sz="1000" spc="-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407047" y="7736056"/>
            <a:ext cx="28930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DEKKAJ+TimesLTStd-Italic"/>
                <a:cs typeface="DEKKAJ+TimesLTStd-Italic"/>
              </a:rPr>
              <a:t>dt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685800" y="8004820"/>
            <a:ext cx="3766337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EPBLJ+TimesLTStd-Roman"/>
                <a:cs typeface="CEPBLJ+TimesLTStd-Roman"/>
              </a:rPr>
              <a:t>The function ﬁle ode1.m deﬁnes the ODE equation to be solved: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685800" y="8272371"/>
            <a:ext cx="23660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MGSMO+CourierStd"/>
                <a:cs typeface="LMGSMO+CourierStd"/>
              </a:rPr>
              <a:t>function dy = ode1(t,y)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MGSMO+CourierStd"/>
                <a:cs typeface="LMGSMO+CourierStd"/>
              </a:rPr>
              <a:t>% dy = myode1(t,y) solves ODE.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7" name="object 1"/>
          <p:cNvSpPr/>
          <p:nvPr/>
        </p:nvSpPr>
        <p:spPr>
          <a:xfrm>
            <a:off x="2679700" y="1198205"/>
            <a:ext cx="248043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438568"/>
            <a:ext cx="2090501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EQCRK+OptimaLTStd-Medium"/>
                <a:cs typeface="WEQCRK+OptimaLTStd-Medium"/>
              </a:rPr>
              <a:t>Numerical Methods with </a:t>
            </a:r>
            <a:r>
              <a:rPr sz="900" spc="-10">
                <a:solidFill>
                  <a:srgbClr val="000000"/>
                </a:solidFill>
                <a:latin typeface="WEQCRK+OptimaLTStd-Medium"/>
                <a:cs typeface="WEQCRK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CVGWO+OptimaLTStd-Bold"/>
                <a:cs typeface="LCVGWO+OptimaLTStd-Bold"/>
              </a:rPr>
              <a:t>39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8161" y="763294"/>
            <a:ext cx="3647072" cy="3440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5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Since each node is square, </a:t>
            </a:r>
            <a:r>
              <a:rPr sz="900">
                <a:solidFill>
                  <a:srgbClr val="000000"/>
                </a:solidFill>
                <a:latin typeface="KSBKGK+STIXGeneral-Regular"/>
                <a:cs typeface="KSBKGK+STIXGeneral-Regular"/>
              </a:rPr>
              <a:t>Δ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x</a:t>
            </a:r>
            <a:r>
              <a:rPr sz="9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= </a:t>
            </a:r>
            <a:r>
              <a:rPr sz="900">
                <a:solidFill>
                  <a:srgbClr val="000000"/>
                </a:solidFill>
                <a:latin typeface="KSBKGK+STIXGeneral-Regular"/>
                <a:cs typeface="KSBKGK+STIXGeneral-Regular"/>
              </a:rPr>
              <a:t>Δ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y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, and </a:t>
            </a:r>
            <a:r>
              <a:rPr sz="900" spc="-15">
                <a:solidFill>
                  <a:srgbClr val="000000"/>
                </a:solidFill>
                <a:latin typeface="PSQQSP+OptimaLTStd"/>
                <a:cs typeface="PSQQSP+OptimaLTStd"/>
              </a:rPr>
              <a:t>by</a:t>
            </a:r>
            <a:r>
              <a:rPr sz="900" spc="15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rearranging we </a:t>
            </a:r>
            <a:r>
              <a:rPr sz="900" spc="-12">
                <a:solidFill>
                  <a:srgbClr val="000000"/>
                </a:solidFill>
                <a:latin typeface="PSQQSP+OptimaLTStd"/>
                <a:cs typeface="PSQQSP+OptimaLTStd"/>
              </a:rPr>
              <a:t>have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87240" y="1041661"/>
            <a:ext cx="366712" cy="4415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2000" baseline="24432">
                <a:solidFill>
                  <a:srgbClr val="000000"/>
                </a:solidFill>
                <a:latin typeface="PVTFNE+OptimaLTStd-Italic"/>
                <a:cs typeface="PVTFNE+OptimaLTStd-Italic"/>
              </a:rPr>
              <a:t>q</a:t>
            </a:r>
            <a:r>
              <a:rPr sz="550" spc="34">
                <a:solidFill>
                  <a:srgbClr val="000000"/>
                </a:solidFill>
                <a:latin typeface="VWTDUO+OptimaLTStd"/>
                <a:cs typeface="VWTDUO+OptimaLTStd"/>
              </a:rPr>
              <a:t>4</a:t>
            </a:r>
            <a:r>
              <a:rPr sz="1350" baseline="24432">
                <a:solidFill>
                  <a:srgbClr val="000000"/>
                </a:solidFill>
                <a:latin typeface="VQMDHG+SymbolMT"/>
                <a:cs typeface="VQMDHG+SymbolMT"/>
              </a:rPr>
              <a:t>D</a:t>
            </a:r>
            <a:r>
              <a:rPr sz="2000" baseline="24432">
                <a:solidFill>
                  <a:srgbClr val="000000"/>
                </a:solidFill>
                <a:latin typeface="PVTFNE+OptimaLTStd-Italic"/>
                <a:cs typeface="PVTFNE+OptimaLTStd-Italic"/>
              </a:rPr>
              <a:t>x</a:t>
            </a:r>
          </a:p>
          <a:p>
            <a:pPr marL="52006" marR="0">
              <a:lnSpc>
                <a:spcPts val="1069"/>
              </a:lnSpc>
              <a:spcBef>
                <a:spcPts val="13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kA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964258" y="1111909"/>
            <a:ext cx="897719" cy="289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VWTDUO+OptimaLTStd"/>
                <a:cs typeface="VWTDUO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VWTDUO+OptimaLTStd"/>
                <a:cs typeface="VWTDUO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VWTDUO+OptimaLTStd"/>
                <a:cs typeface="VWTDUO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</a:p>
          <a:p>
            <a:pPr marL="720328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WTDUO+OptimaLTStd"/>
                <a:cs typeface="VWTDUO+OptimaLTStd"/>
              </a:rPr>
              <a:t>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60295" y="1178897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WTDUO+OptimaLTStd"/>
                <a:cs typeface="VWTDUO+OptimaLTStd"/>
              </a:rPr>
              <a:t>5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418286" y="1178897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WTDUO+OptimaLTStd"/>
                <a:cs typeface="VWTDUO+OptimaLTStd"/>
              </a:rPr>
              <a:t>9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38200" y="1499741"/>
            <a:ext cx="5433311" cy="307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At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 spc="-12">
                <a:solidFill>
                  <a:srgbClr val="000000"/>
                </a:solidFill>
                <a:latin typeface="PSQQSP+OptimaLTStd"/>
                <a:cs typeface="PSQQSP+OptimaLTStd"/>
              </a:rPr>
              <a:t>steady</a:t>
            </a:r>
            <a:r>
              <a:rPr sz="900" spc="-31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state,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q</a:t>
            </a:r>
            <a:r>
              <a:rPr sz="9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/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kA</a:t>
            </a:r>
            <a:r>
              <a:rPr sz="9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is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assumed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to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be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zero.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 spc="-14">
                <a:solidFill>
                  <a:srgbClr val="000000"/>
                </a:solidFill>
                <a:latin typeface="PSQQSP+OptimaLTStd"/>
                <a:cs typeface="PSQQSP+OptimaLTStd"/>
              </a:rPr>
              <a:t>Find</a:t>
            </a:r>
            <a:r>
              <a:rPr sz="900" spc="-30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 spc="-10">
                <a:solidFill>
                  <a:srgbClr val="000000"/>
                </a:solidFill>
                <a:latin typeface="PSQQSP+OptimaLTStd"/>
                <a:cs typeface="PSQQSP+OptimaLTStd"/>
              </a:rPr>
              <a:t>temperatures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,</a:t>
            </a:r>
            <a:r>
              <a:rPr sz="900" spc="-43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,</a:t>
            </a:r>
            <a:r>
              <a:rPr sz="900" spc="-43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…,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at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nodes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4</a:t>
            </a:r>
            <a:r>
              <a:rPr sz="900" spc="-43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through</a:t>
            </a:r>
            <a:r>
              <a:rPr sz="900" spc="-34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12.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39082" y="156525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PSQQSP+OptimaLTStd"/>
                <a:cs typeface="PSQQSP+OptimaLTStd"/>
              </a:rPr>
              <a:t>4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894386" y="156525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PSQQSP+OptimaLTStd"/>
                <a:cs typeface="PSQQSP+OptimaLTStd"/>
              </a:rPr>
              <a:t>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053394" y="156525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PSQQSP+OptimaLTStd"/>
                <a:cs typeface="PSQQSP+OptimaLTStd"/>
              </a:rPr>
              <a:t>5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83465" y="1565259"/>
            <a:ext cx="183577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PSQQSP+OptimaLTStd"/>
                <a:cs typeface="PSQQSP+OptimaLTStd"/>
              </a:rPr>
              <a:t>12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38227" y="1713368"/>
            <a:ext cx="587273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CVGWO+OptimaLTStd-Bold"/>
                <a:cs typeface="LCVGWO+OptimaLTStd-Bold"/>
              </a:rPr>
              <a:t>Solution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38227" y="1888818"/>
            <a:ext cx="4962443" cy="307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10">
                <a:solidFill>
                  <a:srgbClr val="000000"/>
                </a:solidFill>
                <a:latin typeface="PSQQSP+OptimaLTStd"/>
                <a:cs typeface="PSQQSP+OptimaLTStd"/>
              </a:rPr>
              <a:t>From</a:t>
            </a:r>
            <a:r>
              <a:rPr sz="900" spc="10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the heat balance at each node, and considering the boundary conditions, we </a:t>
            </a:r>
            <a:r>
              <a:rPr sz="900" spc="-12">
                <a:solidFill>
                  <a:srgbClr val="000000"/>
                </a:solidFill>
                <a:latin typeface="PSQQSP+OptimaLTStd"/>
                <a:cs typeface="PSQQSP+OptimaLTStd"/>
              </a:rPr>
              <a:t>have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732484" y="2187817"/>
            <a:ext cx="1088518" cy="3173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1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IFAIGG+OptimaLTStd"/>
                <a:cs typeface="IFAIGG+OptimaLTStd"/>
              </a:rPr>
              <a:t>500</a:t>
            </a:r>
            <a:r>
              <a:rPr sz="550" spc="27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IFAIGG+OptimaLTStd"/>
                <a:cs typeface="IFAIGG+OptimaLTStd"/>
              </a:rPr>
              <a:t>F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779712" y="226096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IFAIGG+OptimaLTStd"/>
                <a:cs typeface="IFAIGG+OptimaLTStd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988888" y="226096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IFAIGG+OptimaLTStd"/>
                <a:cs typeface="IFAIGG+OptimaLTStd"/>
              </a:rPr>
              <a:t>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204352" y="226096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IFAIGG+OptimaLTStd"/>
                <a:cs typeface="IFAIGG+OptimaLTStd"/>
              </a:rPr>
              <a:t>3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287984" y="2518281"/>
            <a:ext cx="264319" cy="279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6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</a:p>
          <a:p>
            <a:pPr marL="47227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GOQTTF+OptimaLTStd"/>
                <a:cs typeface="GOQTTF+OptimaLTStd"/>
              </a:rPr>
              <a:t>13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452672" y="2502777"/>
            <a:ext cx="1895471" cy="293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-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GOQTTF+OptimaLTStd"/>
                <a:cs typeface="GOQTTF+OptimaLTStd"/>
              </a:rPr>
              <a:t>200</a:t>
            </a:r>
            <a:r>
              <a:rPr sz="550" spc="27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GOQTTF+OptimaLTStd"/>
                <a:cs typeface="GOQTTF+OptimaLTStd"/>
              </a:rPr>
              <a:t>F</a:t>
            </a:r>
          </a:p>
          <a:p>
            <a:pPr marL="133396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GOQTTF+OptimaLTStd"/>
                <a:cs typeface="GOQTTF+OptimaLTStd"/>
              </a:rPr>
              <a:t>14</a:t>
            </a:r>
            <a:r>
              <a:rPr sz="550" spc="12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550">
                <a:solidFill>
                  <a:srgbClr val="000000"/>
                </a:solidFill>
                <a:latin typeface="GOQTTF+OptimaLTStd"/>
                <a:cs typeface="GOQTTF+OptimaLTStd"/>
              </a:rPr>
              <a:t>15</a:t>
            </a:r>
            <a:r>
              <a:rPr sz="550" spc="12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550">
                <a:solidFill>
                  <a:srgbClr val="000000"/>
                </a:solidFill>
                <a:latin typeface="GOQTTF+OptimaLTStd"/>
                <a:cs typeface="GOQTTF+OptimaLTStd"/>
              </a:rPr>
              <a:t>16</a:t>
            </a:r>
            <a:r>
              <a:rPr sz="550" spc="1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550">
                <a:solidFill>
                  <a:srgbClr val="000000"/>
                </a:solidFill>
                <a:latin typeface="GOQTTF+OptimaLTStd"/>
                <a:cs typeface="GOQTTF+OptimaLTStd"/>
              </a:rPr>
              <a:t>17</a:t>
            </a:r>
            <a:r>
              <a:rPr sz="550" spc="1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550">
                <a:solidFill>
                  <a:srgbClr val="000000"/>
                </a:solidFill>
                <a:latin typeface="GOQTTF+OptimaLTStd"/>
                <a:cs typeface="GOQTTF+OptimaLTStd"/>
              </a:rPr>
              <a:t>18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474912" y="2798469"/>
            <a:ext cx="1669613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IIFKH+OptimaLTStd"/>
                <a:cs typeface="OIIFKH+OptimaLTStd"/>
              </a:rPr>
              <a:t>At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OIIFKH+OptimaLTStd"/>
                <a:cs typeface="OIIFKH+OptimaLTStd"/>
              </a:rPr>
              <a:t>node</a:t>
            </a:r>
            <a:r>
              <a:rPr sz="900" spc="-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8">
                <a:solidFill>
                  <a:srgbClr val="000000"/>
                </a:solidFill>
                <a:latin typeface="OIIFKH+OptimaLTStd"/>
                <a:cs typeface="OIIFKH+OptimaLTStd"/>
              </a:rPr>
              <a:t>4: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69">
                <a:solidFill>
                  <a:srgbClr val="000000"/>
                </a:solidFill>
                <a:latin typeface="OIIFKH+OptimaLTStd"/>
                <a:cs typeface="OIIFKH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OIIFKH+OptimaLTStd"/>
                <a:cs typeface="OIIFKH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OIIFKH+OptimaLTStd"/>
                <a:cs typeface="OIIFKH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3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OIIFKH+OptimaLTStd"/>
                <a:cs typeface="OIIFKH+OptimaLTStd"/>
              </a:rPr>
              <a:t>0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171825" y="286548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OIIFKH+OptimaLTStd"/>
                <a:cs typeface="OIIFKH+OptimaLTStd"/>
              </a:rPr>
              <a:t>4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432147" y="286548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OIIFKH+OptimaLTStd"/>
                <a:cs typeface="OIIFKH+OptimaLTStd"/>
              </a:rPr>
              <a:t>5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690138" y="286548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OIIFKH+OptimaLTStd"/>
                <a:cs typeface="OIIFKH+OptimaLTStd"/>
              </a:rPr>
              <a:t>9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354262" y="3100729"/>
            <a:ext cx="1936710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MOWPI+OptimaLTStd"/>
                <a:cs typeface="VMOWPI+OptimaLTStd"/>
              </a:rPr>
              <a:t>At</a:t>
            </a:r>
            <a:r>
              <a:rPr sz="9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MOWPI+OptimaLTStd"/>
                <a:cs typeface="VMOWPI+OptimaLTStd"/>
              </a:rPr>
              <a:t>node</a:t>
            </a:r>
            <a:r>
              <a:rPr sz="900" spc="-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23">
                <a:solidFill>
                  <a:srgbClr val="000000"/>
                </a:solidFill>
                <a:latin typeface="VMOWPI+OptimaLTStd"/>
                <a:cs typeface="VMOWPI+OptimaLTStd"/>
              </a:rPr>
              <a:t>5: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VMOWPI+OptimaLTStd"/>
                <a:cs typeface="VMOWPI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VMOWPI+OptimaLTStd"/>
                <a:cs typeface="VMOWPI+OptimaLTStd"/>
              </a:rPr>
              <a:t>500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910681" y="316774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MOWPI+OptimaLTStd"/>
                <a:cs typeface="VMOWPI+OptimaLTStd"/>
              </a:rPr>
              <a:t>4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174606" y="316774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MOWPI+OptimaLTStd"/>
                <a:cs typeface="VMOWPI+OptimaLTStd"/>
              </a:rPr>
              <a:t>5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373044" y="316774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MOWPI+OptimaLTStd"/>
                <a:cs typeface="VMOWPI+OptimaLTStd"/>
              </a:rPr>
              <a:t>6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571482" y="3167743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MOWPI+OptimaLTStd"/>
                <a:cs typeface="VMOWPI+OptimaLTStd"/>
              </a:rPr>
              <a:t>10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360612" y="3402988"/>
            <a:ext cx="1934870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GMSNGQ+OptimaLTStd"/>
                <a:cs typeface="GMSNGQ+OptimaLTStd"/>
              </a:rPr>
              <a:t>At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GMSNGQ+OptimaLTStd"/>
                <a:cs typeface="GMSNGQ+OptimaLTStd"/>
              </a:rPr>
              <a:t>node</a:t>
            </a:r>
            <a:r>
              <a:rPr sz="900" spc="-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GMSNGQ+OptimaLTStd"/>
                <a:cs typeface="GMSNGQ+OptimaLTStd"/>
              </a:rPr>
              <a:t>6: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GMSNGQ+OptimaLTStd"/>
                <a:cs typeface="GMSNGQ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4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GMSNGQ+OptimaLTStd"/>
                <a:cs typeface="GMSNGQ+OptimaLTStd"/>
              </a:rPr>
              <a:t>500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924968" y="347000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GMSNGQ+OptimaLTStd"/>
                <a:cs typeface="GMSNGQ+OptimaLTStd"/>
              </a:rPr>
              <a:t>5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185291" y="347000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GMSNGQ+OptimaLTStd"/>
                <a:cs typeface="GMSNGQ+OptimaLTStd"/>
              </a:rPr>
              <a:t>6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386131" y="347000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GMSNGQ+OptimaLTStd"/>
                <a:cs typeface="GMSNGQ+OptimaLTStd"/>
              </a:rPr>
              <a:t>7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584569" y="3470004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GMSNGQ+OptimaLTStd"/>
                <a:cs typeface="GMSNGQ+OptimaLTStd"/>
              </a:rPr>
              <a:t>11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430462" y="3705249"/>
            <a:ext cx="1766883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At</a:t>
            </a:r>
            <a:r>
              <a:rPr sz="9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7">
                <a:solidFill>
                  <a:srgbClr val="000000"/>
                </a:solidFill>
                <a:latin typeface="BMOTJW+OptimaLTStd"/>
                <a:cs typeface="BMOTJW+OptimaLTStd"/>
              </a:rPr>
              <a:t>node7:</a:t>
            </a:r>
            <a:r>
              <a:rPr sz="900" spc="-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BMOTJW+OptimaLTStd"/>
                <a:cs typeface="BMOTJW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BMOTJW+OptimaLTStd"/>
                <a:cs typeface="BMOTJW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4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500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043237" y="377226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6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3305961" y="377226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7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3504400" y="3772263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12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513012" y="4007508"/>
            <a:ext cx="1576156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OCWTE+OptimaLTStd"/>
                <a:cs typeface="WOCWTE+OptimaLTStd"/>
              </a:rPr>
              <a:t>At</a:t>
            </a:r>
            <a:r>
              <a:rPr sz="9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20">
                <a:solidFill>
                  <a:srgbClr val="000000"/>
                </a:solidFill>
                <a:latin typeface="WOCWTE+OptimaLTStd"/>
                <a:cs typeface="WOCWTE+OptimaLTStd"/>
              </a:rPr>
              <a:t>node8:</a:t>
            </a:r>
            <a:r>
              <a:rPr sz="9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68">
                <a:solidFill>
                  <a:srgbClr val="000000"/>
                </a:solidFill>
                <a:latin typeface="WOCWTE+OptimaLTStd"/>
                <a:cs typeface="WOCWTE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WOCWTE+OptimaLTStd"/>
                <a:cs typeface="WOCWTE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WOCWTE+OptimaLTStd"/>
                <a:cs typeface="WOCWTE+OptimaLTStd"/>
              </a:rPr>
              <a:t>400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196828" y="407452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WOCWTE+OptimaLTStd"/>
                <a:cs typeface="WOCWTE+OptimaLTStd"/>
              </a:rPr>
              <a:t>8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457150" y="407452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WOCWTE+OptimaLTStd"/>
                <a:cs typeface="WOCWTE+OptimaLTStd"/>
              </a:rPr>
              <a:t>9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2347912" y="4309769"/>
            <a:ext cx="1957610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SJJUN+OptimaLTStd"/>
                <a:cs typeface="VSJJUN+OptimaLTStd"/>
              </a:rPr>
              <a:t>At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SJJUN+OptimaLTStd"/>
                <a:cs typeface="VSJJUN+OptimaLTStd"/>
              </a:rPr>
              <a:t>node</a:t>
            </a:r>
            <a:r>
              <a:rPr sz="900" spc="-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SJJUN+OptimaLTStd"/>
                <a:cs typeface="VSJJUN+OptimaLTStd"/>
              </a:rPr>
              <a:t>9: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VSJJUN+OptimaLTStd"/>
                <a:cs typeface="VSJJUN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VSJJUN+OptimaLTStd"/>
                <a:cs typeface="VSJJUN+OptimaLTStd"/>
              </a:rPr>
              <a:t>200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915047" y="437678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SJJUN+OptimaLTStd"/>
                <a:cs typeface="VSJJUN+OptimaLTStd"/>
              </a:rPr>
              <a:t>4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117088" y="437678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SJJUN+OptimaLTStd"/>
                <a:cs typeface="VSJJUN+OptimaLTStd"/>
              </a:rPr>
              <a:t>8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381013" y="437678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SJJUN+OptimaLTStd"/>
                <a:cs typeface="VSJJUN+OptimaLTStd"/>
              </a:rPr>
              <a:t>9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578674" y="4376784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VSJJUN+OptimaLTStd"/>
                <a:cs typeface="VSJJUN+OptimaLTStd"/>
              </a:rPr>
              <a:t>10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2309812" y="4612028"/>
            <a:ext cx="2046335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HQHDPF+OptimaLTStd"/>
                <a:cs typeface="HQHDPF+OptimaLTStd"/>
              </a:rPr>
              <a:t>At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31">
                <a:solidFill>
                  <a:srgbClr val="000000"/>
                </a:solidFill>
                <a:latin typeface="HQHDPF+OptimaLTStd"/>
                <a:cs typeface="HQHDPF+OptimaLTStd"/>
              </a:rPr>
              <a:t>node10: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HQHDPF+OptimaLTStd"/>
                <a:cs typeface="HQHDPF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HQHDPF+OptimaLTStd"/>
                <a:cs typeface="HQHDPF+OptimaLTStd"/>
              </a:rPr>
              <a:t>200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2933303" y="467904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HQHDPF+OptimaLTStd"/>
                <a:cs typeface="HQHDPF+OptimaLTStd"/>
              </a:rPr>
              <a:t>5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3132942" y="467904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HQHDPF+OptimaLTStd"/>
                <a:cs typeface="HQHDPF+OptimaLTStd"/>
              </a:rPr>
              <a:t>9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3392488" y="4679043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HQHDPF+OptimaLTStd"/>
                <a:cs typeface="HQHDPF+OptimaLTStd"/>
              </a:rPr>
              <a:t>10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630628" y="4679043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HQHDPF+OptimaLTStd"/>
                <a:cs typeface="HQHDPF+OptimaLTStd"/>
              </a:rPr>
              <a:t>11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2303462" y="4914288"/>
            <a:ext cx="2060268" cy="322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At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2">
                <a:solidFill>
                  <a:srgbClr val="000000"/>
                </a:solidFill>
                <a:latin typeface="BMOTJW+OptimaLTStd"/>
                <a:cs typeface="BMOTJW+OptimaLTStd"/>
              </a:rPr>
              <a:t>node11:</a:t>
            </a:r>
            <a:r>
              <a:rPr sz="900" spc="-102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800" baseline="-14930">
                <a:solidFill>
                  <a:srgbClr val="000000"/>
                </a:solidFill>
                <a:latin typeface="BMOTJW+OptimaLTStd"/>
                <a:cs typeface="BMOTJW+OptimaLTStd"/>
              </a:rPr>
              <a:t>6</a:t>
            </a:r>
            <a:r>
              <a:rPr sz="800" spc="65" baseline="-149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BMOTJW+OptimaLTStd"/>
                <a:cs typeface="BMOTJW+OptimaLTStd"/>
              </a:rPr>
              <a:t>4</a:t>
            </a:r>
            <a:r>
              <a:rPr sz="900" spc="-128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800" baseline="-14930">
                <a:solidFill>
                  <a:srgbClr val="000000"/>
                </a:solidFill>
                <a:latin typeface="BMOTJW+OptimaLTStd"/>
                <a:cs typeface="BMOTJW+OptimaLTStd"/>
              </a:rPr>
              <a:t>11</a:t>
            </a:r>
            <a:r>
              <a:rPr sz="800" spc="-44" baseline="-149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25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200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102769" y="4981304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10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3627864" y="4981304"/>
            <a:ext cx="183683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12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2386012" y="5216549"/>
            <a:ext cx="1869148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At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node12: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12">
                <a:solidFill>
                  <a:srgbClr val="000000"/>
                </a:solidFill>
                <a:latin typeface="BMOTJW+OptimaLTStd"/>
                <a:cs typeface="BMOTJW+OptimaLTStd"/>
              </a:rPr>
              <a:t>2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4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68">
                <a:solidFill>
                  <a:srgbClr val="000000"/>
                </a:solidFill>
                <a:latin typeface="BMOTJW+OptimaLTStd"/>
                <a:cs typeface="BMOTJW+OptimaLTStd"/>
              </a:rPr>
              <a:t>4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5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VQMDHG+SymbolMT"/>
                <a:cs typeface="VQMDHG+SymbolMT"/>
              </a:rPr>
              <a:t>-</a:t>
            </a:r>
            <a:r>
              <a:rPr sz="900">
                <a:solidFill>
                  <a:srgbClr val="000000"/>
                </a:solidFill>
                <a:latin typeface="BMOTJW+OptimaLTStd"/>
                <a:cs typeface="BMOTJW+OptimaLTStd"/>
              </a:rPr>
              <a:t>200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000375" y="528356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7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257165" y="5283563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11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3544120" y="5283563"/>
            <a:ext cx="183754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BMOTJW+OptimaLTStd"/>
                <a:cs typeface="BMOTJW+OptimaLTStd"/>
              </a:rPr>
              <a:t>12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990650" y="5554000"/>
            <a:ext cx="5137791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20">
                <a:solidFill>
                  <a:srgbClr val="000000"/>
                </a:solidFill>
                <a:latin typeface="PSQQSP+OptimaLTStd"/>
                <a:cs typeface="PSQQSP+OptimaLTStd"/>
              </a:rPr>
              <a:t>The</a:t>
            </a:r>
            <a:r>
              <a:rPr sz="900" spc="20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above linear equations can be solved </a:t>
            </a:r>
            <a:r>
              <a:rPr sz="900" spc="-15">
                <a:solidFill>
                  <a:srgbClr val="000000"/>
                </a:solidFill>
                <a:latin typeface="PSQQSP+OptimaLTStd"/>
                <a:cs typeface="PSQQSP+OptimaLTStd"/>
              </a:rPr>
              <a:t>by</a:t>
            </a:r>
            <a:r>
              <a:rPr sz="900" spc="15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using the backslash operator as shown below: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838200" y="5815849"/>
            <a:ext cx="4767071" cy="1971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&gt;&gt; A = [-4 2 0 0 0 2 0 0 0;1 -4 1 0 0 0 1 0 0;0 1 -4 1 0 0 0 1 0;...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0 0 2 -4 0 0 0 0 1;0 0 0 0 -4 2 0 0 0;1 0 0 0 1 -4 1 0 0;...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0 1 0 0 0 1 -4 1 0;0 0 1 0 0 0 1 -4 1;0 0 1 0 0 0 0 2 -4];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&gt;&gt; b = [0 -500 -500 -500 -400 -200 -200 -200 -200]';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&gt;&gt; x = A\b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x =</a:t>
            </a:r>
          </a:p>
          <a:p>
            <a:pPr marL="6096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311.9011</a:t>
            </a:r>
          </a:p>
          <a:p>
            <a:pPr marL="6096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369.4600</a:t>
            </a:r>
          </a:p>
          <a:p>
            <a:pPr marL="6096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387.6418</a:t>
            </a:r>
          </a:p>
          <a:p>
            <a:pPr marL="6096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391.7217</a:t>
            </a:r>
          </a:p>
          <a:p>
            <a:pPr marL="6096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227.1712</a:t>
            </a:r>
          </a:p>
          <a:p>
            <a:pPr marL="6096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254.3423</a:t>
            </a:r>
          </a:p>
          <a:p>
            <a:pPr marL="6096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278.2969</a:t>
            </a:r>
          </a:p>
          <a:p>
            <a:pPr marL="6096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289.3855</a:t>
            </a:r>
          </a:p>
          <a:p>
            <a:pPr marL="6096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HRDUCW+CourierStd"/>
                <a:cs typeface="HRDUCW+CourierStd"/>
              </a:rPr>
              <a:t>291.6032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838200" y="7763839"/>
            <a:ext cx="2176597" cy="307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20">
                <a:solidFill>
                  <a:srgbClr val="000000"/>
                </a:solidFill>
                <a:latin typeface="PSQQSP+OptimaLTStd"/>
                <a:cs typeface="PSQQSP+OptimaLTStd"/>
              </a:rPr>
              <a:t>The</a:t>
            </a:r>
            <a:r>
              <a:rPr sz="900" spc="20">
                <a:solidFill>
                  <a:srgbClr val="000000"/>
                </a:solidFill>
                <a:latin typeface="PSQQSP+OptimaLTStd"/>
                <a:cs typeface="PSQQSP+OptimaLTStd"/>
              </a:rPr>
              <a:t> </a:t>
            </a:r>
            <a:r>
              <a:rPr sz="900">
                <a:solidFill>
                  <a:srgbClr val="000000"/>
                </a:solidFill>
                <a:latin typeface="PSQQSP+OptimaLTStd"/>
                <a:cs typeface="PSQQSP+OptimaLTStd"/>
              </a:rPr>
              <a:t>results are summarized as follows: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948135" y="8061248"/>
            <a:ext cx="5172732" cy="323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-75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1200" baseline="-15391">
                <a:solidFill>
                  <a:srgbClr val="000000"/>
                </a:solidFill>
                <a:latin typeface="PQQOAM+OptimaLTStd"/>
                <a:cs typeface="PQQOAM+OptimaLTStd"/>
              </a:rPr>
              <a:t>4</a:t>
            </a:r>
            <a:r>
              <a:rPr sz="800" spc="134" baseline="-153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311.9011</a:t>
            </a:r>
            <a:r>
              <a:rPr sz="550" spc="25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  <a:r>
              <a:rPr sz="900" spc="6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93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1200" baseline="-15391">
                <a:solidFill>
                  <a:srgbClr val="000000"/>
                </a:solidFill>
                <a:latin typeface="PQQOAM+OptimaLTStd"/>
                <a:cs typeface="PQQOAM+OptimaLTStd"/>
              </a:rPr>
              <a:t>5</a:t>
            </a:r>
            <a:r>
              <a:rPr sz="800" spc="115" baseline="-153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369.4600</a:t>
            </a:r>
            <a:r>
              <a:rPr sz="550" spc="30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 spc="-10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  <a:r>
              <a:rPr sz="90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02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1200" baseline="-15391">
                <a:solidFill>
                  <a:srgbClr val="000000"/>
                </a:solidFill>
                <a:latin typeface="PQQOAM+OptimaLTStd"/>
                <a:cs typeface="PQQOAM+OptimaLTStd"/>
              </a:rPr>
              <a:t>6</a:t>
            </a:r>
            <a:r>
              <a:rPr sz="800" spc="141" baseline="-153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387.6418</a:t>
            </a:r>
            <a:r>
              <a:rPr sz="550" spc="31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 spc="-11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  <a:r>
              <a:rPr sz="900" spc="6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09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1200" baseline="-15391">
                <a:solidFill>
                  <a:srgbClr val="000000"/>
                </a:solidFill>
                <a:latin typeface="PQQOAM+OptimaLTStd"/>
                <a:cs typeface="PQQOAM+OptimaLTStd"/>
              </a:rPr>
              <a:t>7</a:t>
            </a:r>
            <a:r>
              <a:rPr sz="800" spc="140" baseline="-153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391.7217</a:t>
            </a:r>
            <a:r>
              <a:rPr sz="550" spc="27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  <a:r>
              <a:rPr sz="900" spc="6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93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800" baseline="-15431">
                <a:solidFill>
                  <a:srgbClr val="000000"/>
                </a:solidFill>
                <a:latin typeface="PQQOAM+OptimaLTStd"/>
                <a:cs typeface="PQQOAM+OptimaLTStd"/>
              </a:rPr>
              <a:t>8</a:t>
            </a:r>
            <a:r>
              <a:rPr sz="800" spc="134" baseline="-154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227.1712</a:t>
            </a:r>
            <a:r>
              <a:rPr sz="550" spc="25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1357881" y="8232699"/>
            <a:ext cx="989738" cy="32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-92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800" baseline="-15390">
                <a:solidFill>
                  <a:srgbClr val="000000"/>
                </a:solidFill>
                <a:latin typeface="PQQOAM+OptimaLTStd"/>
                <a:cs typeface="PQQOAM+OptimaLTStd"/>
              </a:rPr>
              <a:t>9</a:t>
            </a:r>
            <a:r>
              <a:rPr sz="800" spc="134" baseline="-153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254.3423</a:t>
            </a:r>
            <a:r>
              <a:rPr sz="550" spc="25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2287026" y="8232699"/>
            <a:ext cx="3161320" cy="304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278.2969</a:t>
            </a:r>
            <a:r>
              <a:rPr sz="550" spc="25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  <a:r>
              <a:rPr sz="900" spc="18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289.3855</a:t>
            </a:r>
            <a:r>
              <a:rPr sz="550" spc="25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F,</a:t>
            </a:r>
            <a:r>
              <a:rPr sz="900" spc="19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GSNGV+SymbolMT"/>
                <a:cs typeface="CGSNGV+SymbolMT"/>
              </a:rPr>
              <a:t>=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291.6032</a:t>
            </a:r>
            <a:r>
              <a:rPr sz="550" spc="27">
                <a:solidFill>
                  <a:srgbClr val="000000"/>
                </a:solidFill>
                <a:latin typeface="CGSNGV+SymbolMT"/>
                <a:cs typeface="CGSNGV+SymbolMT"/>
              </a:rPr>
              <a:t>°</a:t>
            </a:r>
            <a:r>
              <a:rPr sz="900">
                <a:solidFill>
                  <a:srgbClr val="000000"/>
                </a:solidFill>
                <a:latin typeface="PQQOAM+OptimaLTStd"/>
                <a:cs typeface="PQQOAM+OptimaLTStd"/>
              </a:rPr>
              <a:t>F</a:t>
            </a:r>
          </a:p>
          <a:p>
            <a:pPr marL="970749" marR="0">
              <a:lnSpc>
                <a:spcPts val="106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  <a:r>
              <a:rPr sz="900" spc="67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PVTFNE+OptimaLTStd-Italic"/>
                <a:cs typeface="PVTFNE+OptimaLTStd-Italic"/>
              </a:rPr>
              <a:t>T</a:t>
            </a:r>
          </a:p>
          <a:p>
            <a:pPr marL="4740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PQQOAM+OptimaLTStd"/>
                <a:cs typeface="PQQOAM+OptimaLTStd"/>
              </a:rPr>
              <a:t>10</a:t>
            </a:r>
            <a:r>
              <a:rPr sz="550" spc="68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550">
                <a:solidFill>
                  <a:srgbClr val="000000"/>
                </a:solidFill>
                <a:latin typeface="PQQOAM+OptimaLTStd"/>
                <a:cs typeface="PQQOAM+OptimaLTStd"/>
              </a:rPr>
              <a:t>11</a:t>
            </a:r>
            <a:r>
              <a:rPr sz="550" spc="6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550">
                <a:solidFill>
                  <a:srgbClr val="000000"/>
                </a:solidFill>
                <a:latin typeface="PQQOAM+OptimaLTStd"/>
                <a:cs typeface="PQQOAM+OptimaLTStd"/>
              </a:rPr>
              <a:t>12</a:t>
            </a:r>
          </a:p>
        </p:txBody>
      </p:sp>
      <p:sp>
        <p:nvSpPr>
          <p:cNvPr id="6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object 1"/>
          <p:cNvSpPr/>
          <p:nvPr/>
        </p:nvSpPr>
        <p:spPr>
          <a:xfrm>
            <a:off x="1857294" y="847161"/>
            <a:ext cx="2882188" cy="227868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LPMAP+OptimaLTStd-Medium"/>
                <a:cs typeface="CLPMAP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CLPMAP+OptimaLTStd-Medium"/>
                <a:cs typeface="CLPMAP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CERHW+OptimaLTStd-Bold"/>
                <a:cs typeface="UCERHW+OptimaLTStd-Bold"/>
              </a:rPr>
              <a:t>31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04026" y="787898"/>
            <a:ext cx="277571" cy="583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167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1</a:t>
            </a:r>
          </a:p>
          <a:p>
            <a:pPr marL="0" marR="0">
              <a:lnSpc>
                <a:spcPts val="1186"/>
              </a:lnSpc>
              <a:spcBef>
                <a:spcPts val="1021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0.8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04026" y="1348798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0.6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04026" y="1629315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0.4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04026" y="1909833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0.2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778194" y="219035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642562" y="2470779"/>
            <a:ext cx="339039" cy="583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–0.2</a:t>
            </a:r>
          </a:p>
          <a:p>
            <a:pPr marL="0" marR="0">
              <a:lnSpc>
                <a:spcPts val="1186"/>
              </a:lnSpc>
              <a:spcBef>
                <a:spcPts val="1022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–0.4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42562" y="3031814"/>
            <a:ext cx="402640" cy="403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–0.6</a:t>
            </a:r>
          </a:p>
          <a:p>
            <a:pPr marL="199237" marR="0">
              <a:lnSpc>
                <a:spcPts val="788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282333" y="3132013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0.5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797039" y="3132013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237475" y="3132013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1.5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752079" y="3132013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192616" y="3132013"/>
            <a:ext cx="2775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2.5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707220" y="3132013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VCNRKD+WarnockPro-Regular"/>
                <a:cs typeface="VCNRKD+WarnockPro-Regular"/>
              </a:rPr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85800" y="3445325"/>
            <a:ext cx="2191056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CERHW+OptimaLTStd-Bold"/>
                <a:cs typeface="UCERHW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UCERHW+OptimaLTStd-Bold"/>
                <a:cs typeface="UCERHW+OptimaLTStd-Bold"/>
              </a:rPr>
              <a:t> </a:t>
            </a:r>
            <a:r>
              <a:rPr sz="900">
                <a:solidFill>
                  <a:srgbClr val="000000"/>
                </a:solidFill>
                <a:latin typeface="UCERHW+OptimaLTStd-Bold"/>
                <a:cs typeface="UCERHW+OptimaLTStd-Bold"/>
              </a:rPr>
              <a:t>1.16</a:t>
            </a:r>
            <a:r>
              <a:rPr sz="900" spc="675">
                <a:solidFill>
                  <a:srgbClr val="000000"/>
                </a:solidFill>
                <a:latin typeface="UCERHW+OptimaLTStd-Bold"/>
                <a:cs typeface="UCERHW+OptimaLTStd-Bold"/>
              </a:rPr>
              <a:t> </a:t>
            </a:r>
            <a:r>
              <a:rPr sz="900">
                <a:solidFill>
                  <a:srgbClr val="000000"/>
                </a:solidFill>
                <a:latin typeface="MKTKIV+TimesLTStd-Roman"/>
                <a:cs typeface="MKTKIV+TimesLTStd-Roman"/>
              </a:rPr>
              <a:t>Solution of simple ODE.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85800" y="3755896"/>
            <a:ext cx="2366010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dy = - y - 5*exp(-t)*sin(5*t);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end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85800" y="4156336"/>
            <a:ext cx="2228138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Then, in the Command</a:t>
            </a:r>
            <a:r>
              <a:rPr sz="1000" spc="-3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MKTKIV+TimesLTStd-Roman"/>
                <a:cs typeface="MKTKIV+TimesLTStd-Roman"/>
              </a:rPr>
              <a:t>Window,</a:t>
            </a:r>
            <a:r>
              <a:rPr sz="1000" spc="21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type: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85800" y="4436587"/>
            <a:ext cx="2523744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&gt;&gt; tinv = [0 3]; y0 = 1;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&gt;&gt; [t,y] = ode45(@ode1,tinv,y0);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&gt;&gt; plot(t,y)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672" y="4964437"/>
            <a:ext cx="5783433" cy="504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" marR="0">
              <a:lnSpc>
                <a:spcPts val="151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where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KEEF+CourierStd"/>
                <a:cs typeface="SGKEEF+CourierStd"/>
              </a:rPr>
              <a:t>tinv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deﬁnes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time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interval</a:t>
            </a:r>
            <a:r>
              <a:rPr sz="1000" spc="2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 spc="125">
                <a:solidFill>
                  <a:srgbClr val="000000"/>
                </a:solidFill>
                <a:latin typeface="MKTKIV+TimesLTStd-Roman"/>
                <a:cs typeface="MKTKIV+TimesLTStd-Roman"/>
              </a:rPr>
              <a:t>0</a:t>
            </a:r>
            <a:r>
              <a:rPr sz="1000" spc="125">
                <a:solidFill>
                  <a:srgbClr val="000000"/>
                </a:solidFill>
                <a:latin typeface="HBDDNS+STIXGeneral-Regular"/>
                <a:cs typeface="HBDDNS+STIXGeneral-Regular"/>
              </a:rPr>
              <a:t>≤</a:t>
            </a:r>
            <a:r>
              <a:rPr sz="1000" spc="125">
                <a:solidFill>
                  <a:srgbClr val="000000"/>
                </a:solidFill>
                <a:latin typeface="RSKDCC+TimesLTStd-Italic"/>
                <a:cs typeface="RSKDCC+TimesLTStd-Italic"/>
              </a:rPr>
              <a:t>t</a:t>
            </a:r>
            <a:r>
              <a:rPr sz="1000" spc="125">
                <a:solidFill>
                  <a:srgbClr val="000000"/>
                </a:solidFill>
                <a:latin typeface="HBDDNS+STIXGeneral-Regular"/>
                <a:cs typeface="HBDDNS+STIXGeneral-Regular"/>
              </a:rPr>
              <a:t>≤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3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and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KEEF+CourierStd"/>
                <a:cs typeface="SGKEEF+CourierStd"/>
              </a:rPr>
              <a:t>y0=1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represents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initial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condition. The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solu-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tion is shown in </a:t>
            </a:r>
            <a:r>
              <a:rPr sz="1000">
                <a:solidFill>
                  <a:srgbClr val="0000FF"/>
                </a:solidFill>
                <a:latin typeface="MKTKIV+TimesLTStd-Roman"/>
                <a:cs typeface="MKTKIV+TimesLTStd-Roman"/>
              </a:rPr>
              <a:t>Figure 1.16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800" y="5503154"/>
            <a:ext cx="1280909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UCERHW+OptimaLTStd-Bold"/>
                <a:cs typeface="UCERHW+OptimaLTStd-Bold"/>
              </a:rPr>
              <a:t>1.12</a:t>
            </a:r>
            <a:r>
              <a:rPr sz="1100" spc="824">
                <a:solidFill>
                  <a:srgbClr val="0000FF"/>
                </a:solidFill>
                <a:latin typeface="UCERHW+OptimaLTStd-Bold"/>
                <a:cs typeface="UCERHW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UCERHW+OptimaLTStd-Bold"/>
                <a:cs typeface="UCERHW+OptimaLTStd-Bold"/>
              </a:rPr>
              <a:t>EXAMPLES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5757151"/>
            <a:ext cx="2420082" cy="331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1.12.1</a:t>
            </a:r>
            <a:r>
              <a:rPr sz="1100" spc="824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p</a:t>
            </a:r>
            <a:r>
              <a:rPr sz="750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opulation</a:t>
            </a:r>
            <a:r>
              <a:rPr sz="750" spc="125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g</a:t>
            </a:r>
            <a:r>
              <a:rPr sz="750" spc="11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roWth</a:t>
            </a:r>
            <a:r>
              <a:rPr sz="750" spc="122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m</a:t>
            </a:r>
            <a:r>
              <a:rPr sz="750" spc="14">
                <a:solidFill>
                  <a:srgbClr val="0000FF"/>
                </a:solidFill>
                <a:latin typeface="RWQBKU+OptimaLTStd-Bold-SC700"/>
                <a:cs typeface="RWQBKU+OptimaLTStd-Bold-SC700"/>
              </a:rPr>
              <a:t>odEl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6000369"/>
            <a:ext cx="5783210" cy="3496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population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growth</a:t>
            </a:r>
            <a:r>
              <a:rPr sz="1000" spc="23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model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can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be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expressed</a:t>
            </a:r>
            <a:r>
              <a:rPr sz="1000" spc="2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as</a:t>
            </a:r>
            <a:r>
              <a:rPr sz="1000" spc="23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SKDCC+TimesLTStd-Italic"/>
                <a:cs typeface="RSKDCC+TimesLTStd-Italic"/>
              </a:rPr>
              <a:t>x</a:t>
            </a:r>
            <a:r>
              <a:rPr sz="900" spc="86" baseline="-21999">
                <a:solidFill>
                  <a:srgbClr val="000000"/>
                </a:solidFill>
                <a:latin typeface="RSKDCC+TimesLTStd-Italic"/>
                <a:cs typeface="RSKDCC+TimesLTStd-Italic"/>
              </a:rPr>
              <a:t>k</a:t>
            </a:r>
            <a:r>
              <a:rPr sz="900" spc="88" baseline="-21999">
                <a:solidFill>
                  <a:srgbClr val="000000"/>
                </a:solidFill>
                <a:latin typeface="MKTKIV+TimesLTStd-Roman"/>
                <a:cs typeface="MKTKIV+TimesLTStd-Roman"/>
              </a:rPr>
              <a:t>+1</a:t>
            </a:r>
            <a:r>
              <a:rPr sz="900" spc="-103" baseline="-21999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 spc="125">
                <a:solidFill>
                  <a:srgbClr val="000000"/>
                </a:solidFill>
                <a:latin typeface="MKTKIV+TimesLTStd-Roman"/>
                <a:cs typeface="MKTKIV+TimesLTStd-Roman"/>
              </a:rPr>
              <a:t>=</a:t>
            </a:r>
            <a:r>
              <a:rPr sz="1000">
                <a:solidFill>
                  <a:srgbClr val="000000"/>
                </a:solidFill>
                <a:latin typeface="RSKDCC+TimesLTStd-Italic"/>
                <a:cs typeface="RSKDCC+TimesLTStd-Italic"/>
              </a:rPr>
              <a:t>ax</a:t>
            </a:r>
            <a:r>
              <a:rPr sz="10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41">
                <a:solidFill>
                  <a:srgbClr val="000000"/>
                </a:solidFill>
                <a:latin typeface="MKTKIV+TimesLTStd-Roman"/>
                <a:cs typeface="MKTKIV+TimesLTStd-Roman"/>
              </a:rPr>
              <a:t>(1−</a:t>
            </a:r>
            <a:r>
              <a:rPr sz="1000">
                <a:solidFill>
                  <a:srgbClr val="000000"/>
                </a:solidFill>
                <a:latin typeface="RSKDCC+TimesLTStd-Italic"/>
                <a:cs typeface="RSKDCC+TimesLTStd-Italic"/>
              </a:rPr>
              <a:t>x</a:t>
            </a:r>
            <a:r>
              <a:rPr sz="10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). The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following</a:t>
            </a:r>
            <a:r>
              <a:rPr sz="1000" spc="21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M-ﬁle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deﬁnes</a:t>
            </a:r>
            <a:r>
              <a:rPr sz="1000" spc="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this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587616" y="6072827"/>
            <a:ext cx="149260" cy="200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RSKDCC+TimesLTStd-Italic"/>
                <a:cs typeface="RSKDCC+TimesLTStd-Italic"/>
              </a:rPr>
              <a:t>k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888130" y="6072827"/>
            <a:ext cx="149260" cy="200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RSKDCC+TimesLTStd-Italic"/>
                <a:cs typeface="RSKDCC+TimesLTStd-Italic"/>
              </a:rPr>
              <a:t>k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685859" y="6152769"/>
            <a:ext cx="543305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model: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85800" y="6443179"/>
            <a:ext cx="2996947" cy="1120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function [t, x] = pgmodel(a, xinit, n)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x(1) = xinit;</a:t>
            </a:r>
            <a:r>
              <a:rPr sz="900" spc="540">
                <a:solidFill>
                  <a:srgbClr val="000000"/>
                </a:solidFill>
                <a:latin typeface="SGKEEF+CourierStd"/>
                <a:cs typeface="SGKEEF+CourierStd"/>
              </a:rPr>
              <a:t> </a:t>
            </a: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t(1) = 0;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for k = 2:n+1;</a:t>
            </a:r>
          </a:p>
          <a:p>
            <a:pPr marL="205739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t(k) = k-1;</a:t>
            </a:r>
          </a:p>
          <a:p>
            <a:pPr marL="20573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x(k) = a*x(k-1)*(1-x(k-1));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end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end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7539609"/>
            <a:ext cx="5783579" cy="637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This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M-ﬁle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should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be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stored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as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KEEF+CourierStd"/>
                <a:cs typeface="SGKEEF+CourierStd"/>
              </a:rPr>
              <a:t>pmod.m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.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In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Command</a:t>
            </a:r>
            <a:r>
              <a:rPr sz="1000" spc="-18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MKTKIV+TimesLTStd-Roman"/>
                <a:cs typeface="MKTKIV+TimesLTStd-Roman"/>
              </a:rPr>
              <a:t>Window,</a:t>
            </a:r>
            <a:r>
              <a:rPr sz="1000" spc="33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specify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values</a:t>
            </a:r>
            <a:r>
              <a:rPr sz="1000" spc="15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of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</a:t>
            </a:r>
            <a:r>
              <a:rPr sz="1000" spc="10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(=2.9),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initial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value</a:t>
            </a:r>
            <a:r>
              <a:rPr sz="1000" spc="124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(=0.2),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and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computing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time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(=25),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and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call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the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function</a:t>
            </a:r>
            <a:r>
              <a:rPr sz="1000" spc="117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SGKEEF+CourierStd"/>
                <a:cs typeface="SGKEEF+CourierStd"/>
              </a:rPr>
              <a:t>pmod</a:t>
            </a: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.</a:t>
            </a:r>
            <a:r>
              <a:rPr sz="1000" spc="114">
                <a:solidFill>
                  <a:srgbClr val="000000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MKTKIV+TimesLTStd-Roman"/>
                <a:cs typeface="MKTKIV+TimesLTStd-Roman"/>
              </a:rPr>
              <a:t>Figure</a:t>
            </a:r>
            <a:r>
              <a:rPr sz="1000" spc="117">
                <a:solidFill>
                  <a:srgbClr val="0000FF"/>
                </a:solidFill>
                <a:latin typeface="MKTKIV+TimesLTStd-Roman"/>
                <a:cs typeface="MKTKIV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MKTKIV+TimesLTStd-Roman"/>
                <a:cs typeface="MKTKIV+TimesLTStd-Roman"/>
              </a:rPr>
              <a:t>1.17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MKTKIV+TimesLTStd-Roman"/>
                <a:cs typeface="MKTKIV+TimesLTStd-Roman"/>
              </a:rPr>
              <a:t>shows the resultant plot.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85800" y="8134819"/>
            <a:ext cx="4179952" cy="572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&gt;&gt; [tv, xv] = pgmodel (2.9, 0.2, 25);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&gt;&gt; plot(tv, xv), xlabel('Time'), ylabel('Population')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GKEEF+CourierStd"/>
                <a:cs typeface="SGKEEF+CourierStd"/>
              </a:rPr>
              <a:t>&gt;&gt; title('Population growth model')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object 1"/>
          <p:cNvSpPr/>
          <p:nvPr/>
        </p:nvSpPr>
        <p:spPr>
          <a:xfrm>
            <a:off x="1657075" y="1818958"/>
            <a:ext cx="95097" cy="45638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961726" y="959409"/>
            <a:ext cx="2752649" cy="217810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KCHKJ+OptimaLTStd-Bold"/>
                <a:cs typeface="RKCHKJ+OptimaLTStd-Bold"/>
              </a:rPr>
              <a:t>32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OFSKBL+OptimaLTStd-Medium"/>
                <a:cs typeface="OFSKBL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OFSKBL+OptimaLTStd-Medium"/>
                <a:cs typeface="OFSKBL+OptimaLTStd-Medium"/>
              </a:rPr>
              <a:t>MATLAB®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797723" y="787905"/>
            <a:ext cx="1242360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Population growth model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78249" y="905080"/>
            <a:ext cx="301447" cy="2464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76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0.8</a:t>
            </a:r>
          </a:p>
          <a:p>
            <a:pPr marL="0" marR="0">
              <a:lnSpc>
                <a:spcPts val="1186"/>
              </a:lnSpc>
              <a:spcBef>
                <a:spcPts val="160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0.7</a:t>
            </a:r>
          </a:p>
          <a:p>
            <a:pPr marL="23876" marR="0">
              <a:lnSpc>
                <a:spcPts val="1186"/>
              </a:lnSpc>
              <a:spcBef>
                <a:spcPts val="165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0.6</a:t>
            </a:r>
          </a:p>
          <a:p>
            <a:pPr marL="23876" marR="0">
              <a:lnSpc>
                <a:spcPts val="1186"/>
              </a:lnSpc>
              <a:spcBef>
                <a:spcPts val="160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0.5</a:t>
            </a:r>
          </a:p>
          <a:p>
            <a:pPr marL="23876" marR="0">
              <a:lnSpc>
                <a:spcPts val="1186"/>
              </a:lnSpc>
              <a:spcBef>
                <a:spcPts val="160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0.4</a:t>
            </a:r>
          </a:p>
          <a:p>
            <a:pPr marL="23876" marR="0">
              <a:lnSpc>
                <a:spcPts val="1186"/>
              </a:lnSpc>
              <a:spcBef>
                <a:spcPts val="165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0.3</a:t>
            </a:r>
          </a:p>
          <a:p>
            <a:pPr marL="23876" marR="0">
              <a:lnSpc>
                <a:spcPts val="1186"/>
              </a:lnSpc>
              <a:spcBef>
                <a:spcPts val="160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0.2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936746" y="3141803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485284" y="3141906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5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008321" y="3141906"/>
            <a:ext cx="254406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10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56847" y="3141803"/>
            <a:ext cx="254406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15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105385" y="3141803"/>
            <a:ext cx="254406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20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653898" y="3141803"/>
            <a:ext cx="254406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FCHBRU+WarnockPro-Regular"/>
                <a:cs typeface="FCHBRU+WarnockPro-Regular"/>
              </a:rPr>
              <a:t>25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227791" y="3289961"/>
            <a:ext cx="379171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 spc="-17">
                <a:solidFill>
                  <a:srgbClr val="000000"/>
                </a:solidFill>
                <a:latin typeface="FCHBRU+WarnockPro-Regular"/>
                <a:cs typeface="FCHBRU+WarnockPro-Regular"/>
              </a:rPr>
              <a:t>Time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3603294"/>
            <a:ext cx="2211167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KCHKJ+OptimaLTStd-Bold"/>
                <a:cs typeface="RKCHKJ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RKCHKJ+OptimaLTStd-Bold"/>
                <a:cs typeface="RKCHKJ+OptimaLTStd-Bold"/>
              </a:rPr>
              <a:t> </a:t>
            </a:r>
            <a:r>
              <a:rPr sz="900">
                <a:solidFill>
                  <a:srgbClr val="000000"/>
                </a:solidFill>
                <a:latin typeface="RKCHKJ+OptimaLTStd-Bold"/>
                <a:cs typeface="RKCHKJ+OptimaLTStd-Bold"/>
              </a:rPr>
              <a:t>1.17</a:t>
            </a:r>
            <a:r>
              <a:rPr sz="900" spc="675">
                <a:solidFill>
                  <a:srgbClr val="000000"/>
                </a:solidFill>
                <a:latin typeface="RKCHKJ+OptimaLTStd-Bold"/>
                <a:cs typeface="RKCHKJ+OptimaLTStd-Bold"/>
              </a:rPr>
              <a:t> </a:t>
            </a:r>
            <a:r>
              <a:rPr sz="900">
                <a:solidFill>
                  <a:srgbClr val="000000"/>
                </a:solidFill>
                <a:latin typeface="HJBSMN+TimesLTStd-Roman"/>
                <a:cs typeface="HJBSMN+TimesLTStd-Roman"/>
              </a:rPr>
              <a:t>Population growth curve.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85800" y="4002759"/>
            <a:ext cx="2453000" cy="330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1.12.2</a:t>
            </a:r>
            <a:r>
              <a:rPr sz="1100" spc="824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r</a:t>
            </a:r>
            <a:r>
              <a:rPr sz="750" spc="15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andom</a:t>
            </a:r>
            <a:r>
              <a:rPr sz="750" spc="121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f</a:t>
            </a:r>
            <a:r>
              <a:rPr sz="750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iBonaCCi</a:t>
            </a:r>
            <a:r>
              <a:rPr sz="750" spc="118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s</a:t>
            </a:r>
            <a:r>
              <a:rPr sz="750" spc="10">
                <a:solidFill>
                  <a:srgbClr val="0000FF"/>
                </a:solidFill>
                <a:latin typeface="APBKAD+OptimaLTStd-Bold-SC700"/>
                <a:cs typeface="APBKAD+OptimaLTStd-Bold-SC700"/>
              </a:rPr>
              <a:t>EquEnCE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85800" y="4245976"/>
            <a:ext cx="4757970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 random Fibonacci sequence {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10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} is generated by choosing 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1000" spc="3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and 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1000" spc="3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and setting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376148" y="4318435"/>
            <a:ext cx="153670" cy="200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855556" y="4317254"/>
            <a:ext cx="153670" cy="202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HJBSMN+TimesLTStd-Roman"/>
                <a:cs typeface="HJBSMN+TimesLTStd-Roman"/>
              </a:rPr>
              <a:t>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198198" y="4317254"/>
            <a:ext cx="153670" cy="202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HJBSMN+TimesLTStd-Roman"/>
                <a:cs typeface="HJBSMN+TimesLTStd-Roman"/>
              </a:rPr>
              <a:t>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626518" y="4511788"/>
            <a:ext cx="935417" cy="356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15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1350" spc="52" baseline="-16875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1350" baseline="-16875">
                <a:solidFill>
                  <a:srgbClr val="000000"/>
                </a:solidFill>
                <a:latin typeface="MGAEPK+SymbolMT"/>
                <a:cs typeface="MGAEPK+SymbolMT"/>
              </a:rPr>
              <a:t>+</a:t>
            </a:r>
            <a:r>
              <a:rPr sz="1350" baseline="-16875">
                <a:solidFill>
                  <a:srgbClr val="000000"/>
                </a:solidFill>
                <a:latin typeface="HJBSMN+TimesLTStd-Roman"/>
                <a:cs typeface="HJBSMN+TimesLTStd-Roman"/>
              </a:rPr>
              <a:t>1</a:t>
            </a:r>
            <a:r>
              <a:rPr sz="900" spc="75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GAEPK+SymbolMT"/>
                <a:cs typeface="MGAEPK+SymbolMT"/>
              </a:rPr>
              <a:t>=</a:t>
            </a:r>
            <a:r>
              <a:rPr sz="10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5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1350" baseline="-16875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900" spc="47" baseline="-168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GAEPK+SymbolMT"/>
                <a:cs typeface="MGAEPK+SymbolMT"/>
              </a:rPr>
              <a:t>±</a:t>
            </a:r>
            <a:r>
              <a:rPr sz="1000" spc="-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15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900" spc="52" baseline="-16875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1350" baseline="-16875">
                <a:solidFill>
                  <a:srgbClr val="000000"/>
                </a:solidFill>
                <a:latin typeface="MGAEPK+SymbolMT"/>
                <a:cs typeface="MGAEPK+SymbolMT"/>
              </a:rPr>
              <a:t>-</a:t>
            </a:r>
            <a:r>
              <a:rPr sz="1350" baseline="-16875">
                <a:solidFill>
                  <a:srgbClr val="000000"/>
                </a:solidFill>
                <a:latin typeface="HJBSMN+TimesLTStd-Roman"/>
                <a:cs typeface="HJBSMN+TimesLTStd-Roman"/>
              </a:rPr>
              <a:t>1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373801" y="4511788"/>
            <a:ext cx="59613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,</a:t>
            </a:r>
            <a:r>
              <a:rPr sz="1000" spc="6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10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MGAEPK+SymbolMT"/>
                <a:cs typeface="MGAEPK+SymbolMT"/>
              </a:rPr>
              <a:t>³</a:t>
            </a:r>
            <a:r>
              <a:rPr sz="10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2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685783" y="4842876"/>
            <a:ext cx="5784475" cy="641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where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±</a:t>
            </a:r>
            <a:r>
              <a:rPr sz="1000" spc="-6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indicates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that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ꢀ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and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ꢁ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must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HJBSMN+TimesLTStd-Roman"/>
                <a:cs typeface="HJBSMN+TimesLTStd-Roman"/>
              </a:rPr>
              <a:t>have</a:t>
            </a:r>
            <a:r>
              <a:rPr sz="1000" spc="-1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equal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probability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of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being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chosen.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For</a:t>
            </a:r>
            <a:r>
              <a:rPr sz="1000" spc="-2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large</a:t>
            </a:r>
            <a:r>
              <a:rPr sz="1000" spc="-2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,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-2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quantity</a:t>
            </a:r>
          </a:p>
          <a:p>
            <a:pPr marL="16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|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x</a:t>
            </a:r>
            <a:r>
              <a:rPr sz="900" spc="10" baseline="-22112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|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increases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like a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multiple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of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d</a:t>
            </a:r>
            <a:r>
              <a:rPr sz="900" spc="10" baseline="30000">
                <a:solidFill>
                  <a:srgbClr val="000000"/>
                </a:solidFill>
                <a:latin typeface="VIHQWW+TimesLTStd-Italic"/>
                <a:cs typeface="VIHQWW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,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where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VIHQWW+TimesLTStd-Italic"/>
                <a:cs typeface="VIHQWW+TimesLTStd-Italic"/>
              </a:rPr>
              <a:t>d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=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1.13198824….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In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HJBSMN+TimesLTStd-Roman"/>
                <a:cs typeface="HJBSMN+TimesLTStd-Roman"/>
              </a:rPr>
              <a:t>MATLAB</a:t>
            </a:r>
            <a:r>
              <a:rPr sz="1000" spc="11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editor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 spc="-15">
                <a:solidFill>
                  <a:srgbClr val="000000"/>
                </a:solidFill>
                <a:latin typeface="HJBSMN+TimesLTStd-Roman"/>
                <a:cs typeface="HJBSMN+TimesLTStd-Roman"/>
              </a:rPr>
              <a:t>window,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 create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 script M-ﬁle as follows and </a:t>
            </a:r>
            <a:r>
              <a:rPr sz="1000" spc="-11">
                <a:solidFill>
                  <a:srgbClr val="000000"/>
                </a:solidFill>
                <a:latin typeface="HJBSMN+TimesLTStd-Roman"/>
                <a:cs typeface="HJBSMN+TimesLTStd-Roman"/>
              </a:rPr>
              <a:t>save</a:t>
            </a:r>
            <a:r>
              <a:rPr sz="1000" spc="11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it (the ﬁle name is </a:t>
            </a:r>
            <a:r>
              <a:rPr sz="1000">
                <a:solidFill>
                  <a:srgbClr val="000000"/>
                </a:solidFill>
                <a:latin typeface="RMMWHP+CourierStd"/>
                <a:cs typeface="RMMWHP+CourierStd"/>
              </a:rPr>
              <a:t>ranfib.m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):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85800" y="5438087"/>
            <a:ext cx="3154681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% ranfib.m : a random Fibonacci sequence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85800" y="5575247"/>
            <a:ext cx="1892808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clear; rand('state',100)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920240" y="5575247"/>
            <a:ext cx="2839213" cy="709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% Set random number state.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% number of iterations</a:t>
            </a:r>
          </a:p>
          <a:p>
            <a:pPr marL="68579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% initial condition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% for loop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85800" y="5712407"/>
            <a:ext cx="1062989" cy="57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m = 1000;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x = [1 2];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for n = 2:m-1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60119" y="6123887"/>
            <a:ext cx="2996947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x(n+1) = x(n) + sign(rand-0.5)*x(n-1);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85800" y="6261047"/>
            <a:ext cx="37719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end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6398207"/>
            <a:ext cx="2287143" cy="846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semilogy(1:1000,abs(x))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d = 1.13198824;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hold on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semilogy(1:1000, d.^[1:1000])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hold off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685800" y="7220318"/>
            <a:ext cx="5784164" cy="941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Here,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MMWHP+CourierStd"/>
                <a:cs typeface="RMMWHP+CourierStd"/>
              </a:rPr>
              <a:t>for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loop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stores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random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Fibonacci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sequence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in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array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x.</a:t>
            </a:r>
            <a:r>
              <a:rPr sz="1000" spc="93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HJBSMN+TimesLTStd-Roman"/>
                <a:cs typeface="HJBSMN+TimesLTStd-Roman"/>
              </a:rPr>
              <a:t>MATLAB</a:t>
            </a:r>
            <a:r>
              <a:rPr sz="1000" spc="114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automatically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extends</a:t>
            </a:r>
            <a:r>
              <a:rPr sz="1000" spc="27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x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each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time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HJBSMN+TimesLTStd-Roman"/>
                <a:cs typeface="HJBSMN+TimesLTStd-Roman"/>
              </a:rPr>
              <a:t>new</a:t>
            </a:r>
            <a:r>
              <a:rPr sz="1000" spc="37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element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MMWHP+CourierStd"/>
                <a:cs typeface="RMMWHP+CourierStd"/>
              </a:rPr>
              <a:t>x(n+1)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is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assigned. The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MMWHP+CourierStd"/>
                <a:cs typeface="RMMWHP+CourierStd"/>
              </a:rPr>
              <a:t>semilogy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function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then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plots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n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on</a:t>
            </a:r>
          </a:p>
          <a:p>
            <a:pPr marL="0" marR="0">
              <a:lnSpc>
                <a:spcPts val="1115"/>
              </a:lnSpc>
              <a:spcBef>
                <a:spcPts val="5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x-axis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against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abs(x)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on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y-axis,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with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logarithmic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scaling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for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y-axis. </a:t>
            </a:r>
            <a:r>
              <a:rPr sz="1000" spc="-15">
                <a:solidFill>
                  <a:srgbClr val="000000"/>
                </a:solidFill>
                <a:latin typeface="HJBSMN+TimesLTStd-Roman"/>
                <a:cs typeface="HJBSMN+TimesLTStd-Roman"/>
              </a:rPr>
              <a:t>Typing</a:t>
            </a:r>
            <a:r>
              <a:rPr sz="1000" spc="25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hold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on</a:t>
            </a:r>
            <a:r>
              <a:rPr sz="1000" spc="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tells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HJBSMN+TimesLTStd-Roman"/>
                <a:cs typeface="HJBSMN+TimesLTStd-Roman"/>
              </a:rPr>
              <a:t>MATLAB</a:t>
            </a:r>
            <a:r>
              <a:rPr sz="1000" spc="3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to superimpose the next</a:t>
            </a:r>
            <a:r>
              <a:rPr sz="1000" spc="12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picture on top of the current one.</a:t>
            </a:r>
            <a:r>
              <a:rPr sz="1000" spc="-10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The second </a:t>
            </a:r>
            <a:r>
              <a:rPr sz="1000">
                <a:solidFill>
                  <a:srgbClr val="000000"/>
                </a:solidFill>
                <a:latin typeface="RMMWHP+CourierStd"/>
                <a:cs typeface="RMMWHP+CourierStd"/>
              </a:rPr>
              <a:t>semilogy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func-</a:t>
            </a:r>
          </a:p>
          <a:p>
            <a:pPr marL="0" marR="0">
              <a:lnSpc>
                <a:spcPts val="1115"/>
              </a:lnSpc>
              <a:spcBef>
                <a:spcPts val="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tion produces a line of slope d. </a:t>
            </a:r>
            <a:r>
              <a:rPr sz="1000" spc="-11">
                <a:solidFill>
                  <a:srgbClr val="000000"/>
                </a:solidFill>
                <a:latin typeface="HJBSMN+TimesLTStd-Roman"/>
                <a:cs typeface="HJBSMN+TimesLTStd-Roman"/>
              </a:rPr>
              <a:t>Now</a:t>
            </a:r>
            <a:r>
              <a:rPr sz="1000" spc="12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type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685800" y="8120327"/>
            <a:ext cx="788669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MMWHP+CourierStd"/>
                <a:cs typeface="RMMWHP+CourierStd"/>
              </a:rPr>
              <a:t>&gt;&gt; ranfib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685800" y="8393796"/>
            <a:ext cx="4062380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at the command line.</a:t>
            </a:r>
            <a:r>
              <a:rPr sz="1000" spc="-18">
                <a:solidFill>
                  <a:srgbClr val="000000"/>
                </a:solidFill>
                <a:latin typeface="HJBSMN+TimesLTStd-Roman"/>
                <a:cs typeface="HJBSMN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This will create the graph shown in </a:t>
            </a:r>
            <a:r>
              <a:rPr sz="1000">
                <a:solidFill>
                  <a:srgbClr val="0000FF"/>
                </a:solidFill>
                <a:latin typeface="HJBSMN+TimesLTStd-Roman"/>
                <a:cs typeface="HJBSMN+TimesLTStd-Roman"/>
              </a:rPr>
              <a:t>Figure 1.18</a:t>
            </a:r>
            <a:r>
              <a:rPr sz="1000">
                <a:solidFill>
                  <a:srgbClr val="000000"/>
                </a:solidFill>
                <a:latin typeface="HJBSMN+TimesLTStd-Roman"/>
                <a:cs typeface="HJBSMN+TimesLTStd-Roman"/>
              </a:rPr>
              <a:t>.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object 1"/>
          <p:cNvSpPr/>
          <p:nvPr/>
        </p:nvSpPr>
        <p:spPr>
          <a:xfrm>
            <a:off x="1973962" y="5357596"/>
            <a:ext cx="2534717" cy="276331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878590" y="863811"/>
            <a:ext cx="2766365" cy="218876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438568"/>
            <a:ext cx="1516875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KTGELG+OptimaLTStd-Medium"/>
                <a:cs typeface="KTGELG+OptimaLTStd-Medium"/>
              </a:rPr>
              <a:t>Introduction to </a:t>
            </a:r>
            <a:r>
              <a:rPr sz="900" spc="-10">
                <a:solidFill>
                  <a:srgbClr val="000000"/>
                </a:solidFill>
                <a:latin typeface="KTGELG+OptimaLTStd-Medium"/>
                <a:cs typeface="KTGELG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VWFHB+OptimaLTStd-Bold"/>
                <a:cs typeface="MVWFHB+OptimaLTStd-Bold"/>
              </a:rPr>
              <a:t>33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68432" y="812028"/>
            <a:ext cx="330907" cy="2110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60</a:t>
            </a:r>
          </a:p>
          <a:p>
            <a:pPr marL="0" marR="0">
              <a:lnSpc>
                <a:spcPts val="1186"/>
              </a:lnSpc>
              <a:spcBef>
                <a:spcPts val="1528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50</a:t>
            </a:r>
          </a:p>
          <a:p>
            <a:pPr marL="0" marR="0">
              <a:lnSpc>
                <a:spcPts val="1186"/>
              </a:lnSpc>
              <a:spcBef>
                <a:spcPts val="1528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40</a:t>
            </a:r>
          </a:p>
          <a:p>
            <a:pPr marL="0" marR="0">
              <a:lnSpc>
                <a:spcPts val="1186"/>
              </a:lnSpc>
              <a:spcBef>
                <a:spcPts val="1528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30</a:t>
            </a:r>
          </a:p>
          <a:p>
            <a:pPr marL="0" marR="0">
              <a:lnSpc>
                <a:spcPts val="1186"/>
              </a:lnSpc>
              <a:spcBef>
                <a:spcPts val="1528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20</a:t>
            </a:r>
          </a:p>
          <a:p>
            <a:pPr marL="0" marR="0">
              <a:lnSpc>
                <a:spcPts val="1186"/>
              </a:lnSpc>
              <a:spcBef>
                <a:spcPts val="1578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06686" y="2964682"/>
            <a:ext cx="356261" cy="392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</a:t>
            </a:r>
            <a:r>
              <a:rPr sz="900" baseline="37500">
                <a:solidFill>
                  <a:srgbClr val="000000"/>
                </a:solidFill>
                <a:latin typeface="PTGVHN+WarnockPro-Regular"/>
                <a:cs typeface="PTGVHN+WarnockPro-Regular"/>
              </a:rPr>
              <a:t>0</a:t>
            </a:r>
          </a:p>
          <a:p>
            <a:pPr marL="152858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083073" y="3054155"/>
            <a:ext cx="3046602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200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300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400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500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600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700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800</a:t>
            </a:r>
            <a:r>
              <a:rPr sz="800" spc="7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900</a:t>
            </a:r>
            <a:r>
              <a:rPr sz="800" spc="5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PTGVHN+WarnockPro-Regular"/>
                <a:cs typeface="PTGVHN+WarnockPro-Regular"/>
              </a:rPr>
              <a:t>1000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85800" y="3367488"/>
            <a:ext cx="2428052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VWFHB+OptimaLTStd-Bold"/>
                <a:cs typeface="MVWFHB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MVWFHB+OptimaLTStd-Bold"/>
                <a:cs typeface="MVWFH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MVWFHB+OptimaLTStd-Bold"/>
                <a:cs typeface="MVWFHB+OptimaLTStd-Bold"/>
              </a:rPr>
              <a:t>1.18</a:t>
            </a:r>
            <a:r>
              <a:rPr sz="900" spc="675">
                <a:solidFill>
                  <a:srgbClr val="000000"/>
                </a:solidFill>
                <a:latin typeface="MVWFHB+OptimaLTStd-Bold"/>
                <a:cs typeface="MVWFH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WOBUHF+TimesLTStd-Roman"/>
                <a:cs typeface="WOBUHF+TimesLTStd-Roman"/>
              </a:rPr>
              <a:t>Random Fibonacci sequence.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85800" y="3716153"/>
            <a:ext cx="2402508" cy="334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1.12.3</a:t>
            </a:r>
            <a:r>
              <a:rPr sz="1100" spc="824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g</a:t>
            </a:r>
            <a:r>
              <a:rPr sz="75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EnEration</a:t>
            </a:r>
            <a:r>
              <a:rPr sz="750" spc="126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 </a:t>
            </a:r>
            <a:r>
              <a:rPr sz="750" spc="17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of</a:t>
            </a:r>
            <a:r>
              <a:rPr sz="750" spc="112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 </a:t>
            </a:r>
            <a:r>
              <a:rPr sz="75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a</a:t>
            </a:r>
            <a:r>
              <a:rPr sz="750" spc="132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3d</a:t>
            </a:r>
            <a:r>
              <a:rPr sz="1100" spc="3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 </a:t>
            </a:r>
            <a:r>
              <a:rPr sz="110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o</a:t>
            </a:r>
            <a:r>
              <a:rPr sz="750" spc="10">
                <a:solidFill>
                  <a:srgbClr val="0000FF"/>
                </a:solidFill>
                <a:latin typeface="CTVSSC+OptimaLTStd-Bold-SC700"/>
                <a:cs typeface="CTVSSC+OptimaLTStd-Bold-SC700"/>
              </a:rPr>
              <a:t>BjECt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85800" y="3959370"/>
            <a:ext cx="5783288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 spc="-14">
                <a:solidFill>
                  <a:srgbClr val="000000"/>
                </a:solidFill>
                <a:latin typeface="WOBUHF+TimesLTStd-Roman"/>
                <a:cs typeface="WOBUHF+TimesLTStd-Roman"/>
              </a:rPr>
              <a:t>Let’s</a:t>
            </a:r>
            <a:r>
              <a:rPr sz="1000" spc="87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generate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a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volume-swept</a:t>
            </a:r>
            <a:r>
              <a:rPr sz="1000" spc="75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3D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object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as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shown</a:t>
            </a:r>
            <a:r>
              <a:rPr sz="1000" spc="80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in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WOBUHF+TimesLTStd-Roman"/>
                <a:cs typeface="WOBUHF+TimesLTStd-Roman"/>
              </a:rPr>
              <a:t>Figure</a:t>
            </a:r>
            <a:r>
              <a:rPr sz="1000" spc="74">
                <a:solidFill>
                  <a:srgbClr val="0000FF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FF"/>
                </a:solidFill>
                <a:latin typeface="WOBUHF+TimesLTStd-Roman"/>
                <a:cs typeface="WOBUHF+TimesLTStd-Roman"/>
              </a:rPr>
              <a:t>1.19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.</a:t>
            </a:r>
            <a:r>
              <a:rPr sz="1000" spc="56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The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script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twinobj.m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uses</a:t>
            </a:r>
            <a:r>
              <a:rPr sz="1000" spc="7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command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WOBUHF+TimesLTStd-Roman"/>
                <a:cs typeface="WOBUHF+TimesLTStd-Roman"/>
              </a:rPr>
              <a:t>surf(X,Y,Z)</a:t>
            </a:r>
            <a:r>
              <a:rPr sz="1000" spc="46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to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create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a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3D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surface</a:t>
            </a:r>
            <a:r>
              <a:rPr sz="1000" spc="36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where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the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height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Z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is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speciﬁed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at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the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points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X</a:t>
            </a:r>
            <a:r>
              <a:rPr sz="1000" spc="34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and</a:t>
            </a:r>
            <a:r>
              <a:rPr sz="1000" spc="-56">
                <a:solidFill>
                  <a:srgbClr val="000000"/>
                </a:solidFill>
                <a:latin typeface="WOBUHF+TimesLTStd-Roman"/>
                <a:cs typeface="WOBUHF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Y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OBUHF+TimesLTStd-Roman"/>
                <a:cs typeface="WOBUHF+TimesLTStd-Roman"/>
              </a:rPr>
              <a:t>in the x–y plane.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685800" y="4554581"/>
            <a:ext cx="5284088" cy="435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CTEJ+CourierStd"/>
                <a:cs typeface="AQCTEJ+CourierStd"/>
              </a:rPr>
              <a:t>% twinobj.m : generate a volume-swept three-dimensional (3D) object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CTEJ+CourierStd"/>
                <a:cs typeface="AQCTEJ+CourierStd"/>
              </a:rPr>
              <a:t>clear all;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85800" y="4828901"/>
            <a:ext cx="65151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CTEJ+CourierStd"/>
                <a:cs typeface="AQCTEJ+CourierStd"/>
              </a:rPr>
              <a:t>N = 40;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577339" y="4828901"/>
            <a:ext cx="1735074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CTEJ+CourierStd"/>
                <a:cs typeface="AQCTEJ+CourierStd"/>
              </a:rPr>
              <a:t>% number of increments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85800" y="4966061"/>
            <a:ext cx="1735074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AQCTEJ+CourierStd"/>
                <a:cs typeface="AQCTEJ+CourierStd"/>
              </a:rPr>
              <a:t>z = linspace(-5,5,N)';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902993" y="5810021"/>
            <a:ext cx="203403" cy="1051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5</a:t>
            </a:r>
          </a:p>
          <a:p>
            <a:pPr marL="0" marR="0">
              <a:lnSpc>
                <a:spcPts val="1186"/>
              </a:lnSpc>
              <a:spcBef>
                <a:spcPts val="470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841577" y="7294995"/>
            <a:ext cx="278820" cy="4023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–5</a:t>
            </a:r>
          </a:p>
          <a:p>
            <a:pPr marL="75417" marR="0">
              <a:lnSpc>
                <a:spcPts val="781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5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508272" y="757927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5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430887" y="773120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0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840505" y="7827391"/>
            <a:ext cx="203403" cy="303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0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889518" y="8078864"/>
            <a:ext cx="500430" cy="311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6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–5</a:t>
            </a:r>
            <a:r>
              <a:rPr sz="800" spc="7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>
                <a:solidFill>
                  <a:srgbClr val="000000"/>
                </a:solidFill>
                <a:latin typeface="TMSREU+WarnockPro-Regular"/>
                <a:cs typeface="TMSREU+WarnockPro-Regular"/>
              </a:rPr>
              <a:t>–5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685800" y="8400769"/>
            <a:ext cx="3403768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VWFHB+OptimaLTStd-Bold"/>
                <a:cs typeface="MVWFHB+OptimaLTStd-Bold"/>
              </a:rPr>
              <a:t>FIGURE</a:t>
            </a:r>
            <a:r>
              <a:rPr sz="900" spc="25">
                <a:solidFill>
                  <a:srgbClr val="000000"/>
                </a:solidFill>
                <a:latin typeface="MVWFHB+OptimaLTStd-Bold"/>
                <a:cs typeface="MVWFH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MVWFHB+OptimaLTStd-Bold"/>
                <a:cs typeface="MVWFHB+OptimaLTStd-Bold"/>
              </a:rPr>
              <a:t>1.19</a:t>
            </a:r>
            <a:r>
              <a:rPr sz="900" spc="675">
                <a:solidFill>
                  <a:srgbClr val="000000"/>
                </a:solidFill>
                <a:latin typeface="MVWFHB+OptimaLTStd-Bold"/>
                <a:cs typeface="MVWFHB+OptimaLTStd-Bold"/>
              </a:rPr>
              <a:t> </a:t>
            </a:r>
            <a:r>
              <a:rPr sz="900">
                <a:solidFill>
                  <a:srgbClr val="000000"/>
                </a:solidFill>
                <a:latin typeface="WOBUHF+TimesLTStd-Roman"/>
                <a:cs typeface="WOBUHF+TimesLTStd-Roman"/>
              </a:rPr>
              <a:t>A volume-swept three-dimensional (3D) object.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GAHMWW+OptimaLTStd-Bold"/>
                <a:cs typeface="GAHMWW+OptimaLTStd-Bold"/>
              </a:rPr>
              <a:t>34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TMFTIS+OptimaLTStd-Medium"/>
                <a:cs typeface="TMFTIS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TMFTIS+OptimaLTStd-Medium"/>
                <a:cs typeface="TMFTIS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773810"/>
            <a:ext cx="2287143" cy="9837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radius = sqrt(1+z.^2);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theta = 2*pi*linspace(0,1,N);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X = radius*cos(theta);</a:t>
            </a:r>
          </a:p>
          <a:p>
            <a:pPr marL="0" marR="0">
              <a:lnSpc>
                <a:spcPts val="996"/>
              </a:lnSpc>
              <a:spcBef>
                <a:spcPts val="3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Y = radius*sin(theta);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Z = z(:,ones(1,N));</a:t>
            </a:r>
          </a:p>
          <a:p>
            <a:pPr marL="0" marR="0">
              <a:lnSpc>
                <a:spcPts val="996"/>
              </a:lnSpc>
              <a:spcBef>
                <a:spcPts val="83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surf(X,Y,Z)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596769"/>
            <a:ext cx="857250" cy="29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9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PQCASE+CourierStd"/>
                <a:cs typeface="PQCASE+CourierStd"/>
              </a:rPr>
              <a:t>axis equal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1947058"/>
            <a:ext cx="1218463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GAHMWW+OptimaLTStd-Bold"/>
                <a:cs typeface="GAHMWW+OptimaLTStd-Bold"/>
              </a:rPr>
              <a:t>BIBLIOGRAPHY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799" y="2183151"/>
            <a:ext cx="5783579" cy="1503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04"/>
              </a:lnSpc>
              <a:spcBef>
                <a:spcPct val="0"/>
              </a:spcBef>
              <a:spcAft>
                <a:spcPct val="0"/>
              </a:spcAft>
            </a:pPr>
            <a:r>
              <a:rPr sz="900" spc="-11">
                <a:solidFill>
                  <a:srgbClr val="000000"/>
                </a:solidFill>
                <a:latin typeface="EOTFIS+TimesLTStd-Roman"/>
                <a:cs typeface="EOTFIS+TimesLTStd-Roman"/>
              </a:rPr>
              <a:t>Attaway,</a:t>
            </a:r>
            <a:r>
              <a:rPr sz="900" spc="11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S.,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3rd ed., Butterworth-Heinemann, Kidlington, Oxford, UK, 2013.</a:t>
            </a:r>
          </a:p>
          <a:p>
            <a:pPr marL="0" marR="0">
              <a:lnSpc>
                <a:spcPts val="1004"/>
              </a:lnSpc>
              <a:spcBef>
                <a:spcPts val="9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Burstein, L.,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 in Quality</a:t>
            </a:r>
            <a:r>
              <a:rPr sz="900" spc="-23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Assurance Sciences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</a:t>
            </a:r>
            <a:r>
              <a:rPr sz="900" spc="-34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10">
                <a:solidFill>
                  <a:srgbClr val="000000"/>
                </a:solidFill>
                <a:latin typeface="EOTFIS+TimesLTStd-Roman"/>
                <a:cs typeface="EOTFIS+TimesLTStd-Roman"/>
              </a:rPr>
              <a:t>Woodhead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 Publishing, Sawston, Cambridge, UK, 2015.</a:t>
            </a:r>
          </a:p>
          <a:p>
            <a:pPr marL="0" marR="0">
              <a:lnSpc>
                <a:spcPts val="1004"/>
              </a:lnSpc>
              <a:spcBef>
                <a:spcPts val="4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Gdeisat, M. and </a:t>
            </a:r>
            <a:r>
              <a:rPr sz="900" spc="-72">
                <a:solidFill>
                  <a:srgbClr val="000000"/>
                </a:solidFill>
                <a:latin typeface="EOTFIS+TimesLTStd-Roman"/>
                <a:cs typeface="EOTFIS+TimesLTStd-Roman"/>
              </a:rPr>
              <a:t>F.</a:t>
            </a:r>
            <a:r>
              <a:rPr sz="900" spc="72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11">
                <a:solidFill>
                  <a:srgbClr val="000000"/>
                </a:solidFill>
                <a:latin typeface="EOTFIS+TimesLTStd-Roman"/>
                <a:cs typeface="EOTFIS+TimesLTStd-Roman"/>
              </a:rPr>
              <a:t>Lilley,</a:t>
            </a:r>
            <a:r>
              <a:rPr sz="900" spc="11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 by Example: Programming Basics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Elsevier,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10">
                <a:solidFill>
                  <a:srgbClr val="000000"/>
                </a:solidFill>
                <a:latin typeface="EOTFIS+TimesLTStd-Roman"/>
                <a:cs typeface="EOTFIS+TimesLTStd-Roman"/>
              </a:rPr>
              <a:t>Waltham,</a:t>
            </a:r>
            <a:r>
              <a:rPr sz="900" spc="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MA, 2013.</a:t>
            </a:r>
          </a:p>
          <a:p>
            <a:pPr marL="0" marR="0">
              <a:lnSpc>
                <a:spcPts val="1004"/>
              </a:lnSpc>
              <a:spcBef>
                <a:spcPts val="9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Gilat,</a:t>
            </a:r>
            <a:r>
              <a:rPr sz="900" spc="-5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A.,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MATLAB:</a:t>
            </a:r>
            <a:r>
              <a:rPr sz="900" spc="-10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An Introduction with</a:t>
            </a:r>
            <a:r>
              <a:rPr sz="900" spc="-15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Applications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4th ed., John</a:t>
            </a:r>
            <a:r>
              <a:rPr sz="900" spc="-27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11">
                <a:solidFill>
                  <a:srgbClr val="000000"/>
                </a:solidFill>
                <a:latin typeface="EOTFIS+TimesLTStd-Roman"/>
                <a:cs typeface="EOTFIS+TimesLTStd-Roman"/>
              </a:rPr>
              <a:t>Wiley</a:t>
            </a:r>
            <a:r>
              <a:rPr sz="900" spc="11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&amp; Sons, Inc., Hoboken, NJ, 2011.</a:t>
            </a:r>
          </a:p>
          <a:p>
            <a:pPr marL="0" marR="0">
              <a:lnSpc>
                <a:spcPts val="1004"/>
              </a:lnSpc>
              <a:spcBef>
                <a:spcPts val="4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Hanselman,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D.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and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B.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Littleﬁeld,</a:t>
            </a:r>
            <a:r>
              <a:rPr sz="900" spc="112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Mastering</a:t>
            </a:r>
            <a:r>
              <a:rPr sz="900" spc="110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</a:t>
            </a:r>
            <a:r>
              <a:rPr sz="900" spc="115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7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</a:t>
            </a:r>
            <a:r>
              <a:rPr sz="900" spc="119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Pearson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Education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International,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Upper</a:t>
            </a:r>
            <a:r>
              <a:rPr sz="900" spc="11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Saddle</a:t>
            </a:r>
          </a:p>
          <a:p>
            <a:pPr marL="279349" marR="0">
              <a:lnSpc>
                <a:spcPts val="1004"/>
              </a:lnSpc>
              <a:spcBef>
                <a:spcPts val="9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River,</a:t>
            </a:r>
            <a:r>
              <a:rPr sz="900" spc="23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NJ, 2005.</a:t>
            </a:r>
          </a:p>
          <a:p>
            <a:pPr marL="0" marR="0">
              <a:lnSpc>
                <a:spcPts val="1004"/>
              </a:lnSpc>
              <a:spcBef>
                <a:spcPts val="4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Higham, D. J. and N. J. Higham,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 Guide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2nd ed., Siam, Philadelphia, </a:t>
            </a:r>
            <a:r>
              <a:rPr sz="900" spc="-40">
                <a:solidFill>
                  <a:srgbClr val="000000"/>
                </a:solidFill>
                <a:latin typeface="EOTFIS+TimesLTStd-Roman"/>
                <a:cs typeface="EOTFIS+TimesLTStd-Roman"/>
              </a:rPr>
              <a:t>PA,</a:t>
            </a:r>
            <a:r>
              <a:rPr sz="900" spc="4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2005.</a:t>
            </a:r>
          </a:p>
          <a:p>
            <a:pPr marL="0" marR="0">
              <a:lnSpc>
                <a:spcPts val="1004"/>
              </a:lnSpc>
              <a:spcBef>
                <a:spcPts val="9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Hunt, B. R., R. L. Lipsman, and J. M. Rosenberg,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A Guide to MATLAB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2nd ed., Cambridge Press, 2006.</a:t>
            </a:r>
          </a:p>
          <a:p>
            <a:pPr marL="0" marR="0">
              <a:lnSpc>
                <a:spcPts val="1004"/>
              </a:lnSpc>
              <a:spcBef>
                <a:spcPts val="4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Knight,</a:t>
            </a:r>
            <a:r>
              <a:rPr sz="900" spc="-5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A.,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Basics of MATLAB and Beyond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Chapman &amp; Hall/CRC, Boca Raton, FL, 2000.</a:t>
            </a:r>
          </a:p>
          <a:p>
            <a:pPr marL="0" marR="0">
              <a:lnSpc>
                <a:spcPts val="1004"/>
              </a:lnSpc>
              <a:spcBef>
                <a:spcPts val="9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McMahon, D.,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 Demystiﬁed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McGraw-Hill, </a:t>
            </a:r>
            <a:r>
              <a:rPr sz="900" spc="-10">
                <a:solidFill>
                  <a:srgbClr val="000000"/>
                </a:solidFill>
                <a:latin typeface="EOTFIS+TimesLTStd-Roman"/>
                <a:cs typeface="EOTFIS+TimesLTStd-Roman"/>
              </a:rPr>
              <a:t>New</a:t>
            </a:r>
            <a:r>
              <a:rPr sz="900" spc="-69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25">
                <a:solidFill>
                  <a:srgbClr val="000000"/>
                </a:solidFill>
                <a:latin typeface="EOTFIS+TimesLTStd-Roman"/>
                <a:cs typeface="EOTFIS+TimesLTStd-Roman"/>
              </a:rPr>
              <a:t>York,</a:t>
            </a:r>
            <a:r>
              <a:rPr sz="900" spc="25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N</a:t>
            </a:r>
            <a:r>
              <a:rPr sz="900" spc="-225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57">
                <a:solidFill>
                  <a:srgbClr val="000000"/>
                </a:solidFill>
                <a:latin typeface="EOTFIS+TimesLTStd-Roman"/>
                <a:cs typeface="EOTFIS+TimesLTStd-Roman"/>
              </a:rPr>
              <a:t>Y,</a:t>
            </a:r>
            <a:r>
              <a:rPr sz="900" spc="57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2007.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5799" y="3521604"/>
            <a:ext cx="5784105" cy="5666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0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Moore,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H.,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MATLAB</a:t>
            </a:r>
            <a:r>
              <a:rPr sz="900" spc="-12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for</a:t>
            </a:r>
            <a:r>
              <a:rPr sz="900" spc="-20">
                <a:solidFill>
                  <a:srgbClr val="000000"/>
                </a:solidFill>
                <a:latin typeface="GKOTSE+TimesLTStd-Italic"/>
                <a:cs typeface="GKOTSE+TimesLTStd-Italic"/>
              </a:rPr>
              <a:t>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Engineers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2nd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ed.,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Pearson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Educational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International,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Upper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Saddle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14">
                <a:solidFill>
                  <a:srgbClr val="000000"/>
                </a:solidFill>
                <a:latin typeface="EOTFIS+TimesLTStd-Roman"/>
                <a:cs typeface="EOTFIS+TimesLTStd-Roman"/>
              </a:rPr>
              <a:t>River,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 NJ,</a:t>
            </a:r>
            <a:r>
              <a:rPr sz="900" spc="-2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2009.</a:t>
            </a:r>
          </a:p>
          <a:p>
            <a:pPr marL="0" marR="0">
              <a:lnSpc>
                <a:spcPts val="1004"/>
              </a:lnSpc>
              <a:spcBef>
                <a:spcPts val="99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Palm III,</a:t>
            </a:r>
            <a:r>
              <a:rPr sz="900" spc="-27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82">
                <a:solidFill>
                  <a:srgbClr val="000000"/>
                </a:solidFill>
                <a:latin typeface="EOTFIS+TimesLTStd-Roman"/>
                <a:cs typeface="EOTFIS+TimesLTStd-Roman"/>
              </a:rPr>
              <a:t>W.</a:t>
            </a:r>
            <a:r>
              <a:rPr sz="900" spc="82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J.,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Introduction to MATLAB for Engineers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, 3rd ed., McGraw-Hill, </a:t>
            </a:r>
            <a:r>
              <a:rPr sz="900" spc="-10">
                <a:solidFill>
                  <a:srgbClr val="000000"/>
                </a:solidFill>
                <a:latin typeface="EOTFIS+TimesLTStd-Roman"/>
                <a:cs typeface="EOTFIS+TimesLTStd-Roman"/>
              </a:rPr>
              <a:t>New</a:t>
            </a:r>
            <a:r>
              <a:rPr sz="900" spc="-69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25">
                <a:solidFill>
                  <a:srgbClr val="000000"/>
                </a:solidFill>
                <a:latin typeface="EOTFIS+TimesLTStd-Roman"/>
                <a:cs typeface="EOTFIS+TimesLTStd-Roman"/>
              </a:rPr>
              <a:t>York,</a:t>
            </a:r>
            <a:r>
              <a:rPr sz="900" spc="25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N</a:t>
            </a:r>
            <a:r>
              <a:rPr sz="900" spc="-225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57">
                <a:solidFill>
                  <a:srgbClr val="000000"/>
                </a:solidFill>
                <a:latin typeface="EOTFIS+TimesLTStd-Roman"/>
                <a:cs typeface="EOTFIS+TimesLTStd-Roman"/>
              </a:rPr>
              <a:t>Y,</a:t>
            </a:r>
            <a:r>
              <a:rPr sz="900" spc="57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2012.</a:t>
            </a:r>
          </a:p>
          <a:p>
            <a:pPr marL="0" marR="0">
              <a:lnSpc>
                <a:spcPts val="1004"/>
              </a:lnSpc>
              <a:spcBef>
                <a:spcPts val="49"/>
              </a:spcBef>
              <a:spcAft>
                <a:spcPct val="0"/>
              </a:spcAft>
            </a:pPr>
            <a:r>
              <a:rPr sz="900" spc="-30">
                <a:solidFill>
                  <a:srgbClr val="000000"/>
                </a:solidFill>
                <a:latin typeface="EOTFIS+TimesLTStd-Roman"/>
                <a:cs typeface="EOTFIS+TimesLTStd-Roman"/>
              </a:rPr>
              <a:t>Yeo,</a:t>
            </a:r>
            <a:r>
              <a:rPr sz="900" spc="-50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 spc="-115">
                <a:solidFill>
                  <a:srgbClr val="000000"/>
                </a:solidFill>
                <a:latin typeface="EOTFIS+TimesLTStd-Roman"/>
                <a:cs typeface="EOTFIS+TimesLTStd-Roman"/>
              </a:rPr>
              <a:t>Y.</a:t>
            </a:r>
            <a:r>
              <a:rPr sz="900" spc="115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K., </a:t>
            </a:r>
            <a:r>
              <a:rPr sz="900">
                <a:solidFill>
                  <a:srgbClr val="000000"/>
                </a:solidFill>
                <a:latin typeface="GKOTSE+TimesLTStd-Italic"/>
                <a:cs typeface="GKOTSE+TimesLTStd-Italic"/>
              </a:rPr>
              <a:t>Introduction to MATLAB Programming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(in Korean), 4th ed.,</a:t>
            </a:r>
            <a:r>
              <a:rPr sz="900" spc="-49">
                <a:solidFill>
                  <a:srgbClr val="000000"/>
                </a:solidFill>
                <a:latin typeface="EOTFIS+TimesLTStd-Roman"/>
                <a:cs typeface="EOTFIS+TimesLTStd-Roman"/>
              </a:rPr>
              <a:t> </a:t>
            </a:r>
            <a:r>
              <a:rPr sz="900">
                <a:solidFill>
                  <a:srgbClr val="000000"/>
                </a:solidFill>
                <a:latin typeface="EOTFIS+TimesLTStd-Roman"/>
                <a:cs typeface="EOTFIS+TimesLTStd-Roman"/>
              </a:rPr>
              <a:t>Ajin, Seoul, Korea, 2016.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object 1"/>
          <p:cNvSpPr/>
          <p:nvPr/>
        </p:nvSpPr>
        <p:spPr>
          <a:xfrm>
            <a:off x="685800" y="558800"/>
            <a:ext cx="50292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03046" y="769993"/>
            <a:ext cx="1175004" cy="153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54"/>
              </a:lnSpc>
              <a:spcBef>
                <a:spcPct val="0"/>
              </a:spcBef>
              <a:spcAft>
                <a:spcPct val="0"/>
              </a:spcAft>
            </a:pPr>
            <a:r>
              <a:rPr sz="4500">
                <a:solidFill>
                  <a:srgbClr val="0000FF"/>
                </a:solidFill>
                <a:latin typeface="WIVJMT+OptimaLTStd"/>
                <a:cs typeface="WIVJMT+OptimaLTStd"/>
              </a:rPr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47800" y="826613"/>
            <a:ext cx="3243072" cy="1202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12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000FF"/>
                </a:solidFill>
                <a:latin typeface="KWERBG+OptimaLTStd-Medium"/>
                <a:cs typeface="KWERBG+OptimaLTStd-Medium"/>
              </a:rPr>
              <a:t>Numerical Methods</a:t>
            </a:r>
          </a:p>
          <a:p>
            <a:pPr marL="0" marR="0">
              <a:lnSpc>
                <a:spcPts val="2812"/>
              </a:lnSpc>
              <a:spcBef>
                <a:spcPts val="292"/>
              </a:spcBef>
              <a:spcAft>
                <a:spcPct val="0"/>
              </a:spcAft>
            </a:pPr>
            <a:r>
              <a:rPr sz="2400">
                <a:solidFill>
                  <a:srgbClr val="0000FF"/>
                </a:solidFill>
                <a:latin typeface="KWERBG+OptimaLTStd-Medium"/>
                <a:cs typeface="KWERBG+OptimaLTStd-Medium"/>
              </a:rPr>
              <a:t>with </a:t>
            </a:r>
            <a:r>
              <a:rPr sz="2400" spc="-21">
                <a:solidFill>
                  <a:srgbClr val="0000FF"/>
                </a:solidFill>
                <a:latin typeface="KWERBG+OptimaLTStd-Medium"/>
                <a:cs typeface="KWERBG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798" y="1983187"/>
            <a:ext cx="5784310" cy="3075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Mathematical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models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chemical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processes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typically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CJIANH+TimesLTStd-Roman"/>
                <a:cs typeface="CJIANH+TimesLTStd-Roman"/>
              </a:rPr>
              <a:t>involve</a:t>
            </a:r>
            <a:r>
              <a:rPr sz="1000" spc="-1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complex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system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equations.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</a:p>
          <a:p>
            <a:pPr marL="1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ﬁeld of chemical engineering, most mathematical process models usually consist of linear and non-</a:t>
            </a:r>
          </a:p>
          <a:p>
            <a:pPr marL="1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linear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equations,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ordinary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partial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differential</a:t>
            </a:r>
            <a:r>
              <a:rPr sz="1000" spc="-2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equations,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or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some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combinations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these.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order</a:t>
            </a:r>
          </a:p>
          <a:p>
            <a:pPr marL="1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investigate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process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characteristics,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it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is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necessary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solve</a:t>
            </a:r>
            <a:r>
              <a:rPr sz="1000" spc="-4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using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numerical</a:t>
            </a:r>
            <a:r>
              <a:rPr sz="1000" spc="-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meth-</a:t>
            </a:r>
          </a:p>
          <a:p>
            <a:pPr marL="1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ods.</a:t>
            </a:r>
            <a:r>
              <a:rPr sz="1000" spc="3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This</a:t>
            </a:r>
            <a:r>
              <a:rPr sz="1000" spc="5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chapter</a:t>
            </a:r>
            <a:r>
              <a:rPr sz="1000" spc="5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covers</a:t>
            </a:r>
            <a:r>
              <a:rPr sz="1000" spc="6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5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fundamentals</a:t>
            </a:r>
            <a:r>
              <a:rPr sz="1000" spc="5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5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numerical</a:t>
            </a:r>
            <a:r>
              <a:rPr sz="1000" spc="5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methods</a:t>
            </a:r>
            <a:r>
              <a:rPr sz="1000" spc="5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with</a:t>
            </a:r>
            <a:r>
              <a:rPr sz="1000" spc="5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</a:t>
            </a:r>
            <a:r>
              <a:rPr sz="1000" spc="5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emphasis</a:t>
            </a:r>
            <a:r>
              <a:rPr sz="1000" spc="5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on</a:t>
            </a:r>
            <a:r>
              <a:rPr sz="1000" spc="5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application</a:t>
            </a:r>
          </a:p>
          <a:p>
            <a:pPr marL="1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using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8">
                <a:solidFill>
                  <a:srgbClr val="000000"/>
                </a:solidFill>
                <a:latin typeface="CJIANH+TimesLTStd-Roman"/>
                <a:cs typeface="CJIANH+TimesLTStd-Roman"/>
              </a:rPr>
              <a:t>MATLAB</a:t>
            </a:r>
            <a:r>
              <a:rPr sz="600" spc="15">
                <a:solidFill>
                  <a:srgbClr val="000000"/>
                </a:solidFill>
                <a:latin typeface="CJIANH+TimesLTStd-Roman"/>
                <a:cs typeface="CJIANH+TimesLTStd-Roman"/>
              </a:rPr>
              <a:t>®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.</a:t>
            </a:r>
            <a:r>
              <a:rPr sz="1000" spc="-6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topics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include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solving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systems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linear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equations,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ﬁnding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roots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-4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equations,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polynomial approximation (including interpolation and curve ﬁtting), numerical differentiation and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integration,</a:t>
            </a:r>
            <a:r>
              <a:rPr sz="1000" spc="2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optimization,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solving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ordinary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partial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differential</a:t>
            </a:r>
            <a:r>
              <a:rPr sz="1000" spc="2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equations.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It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is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assumed</a:t>
            </a:r>
            <a:r>
              <a:rPr sz="1000" spc="1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that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reader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is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already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familiar</a:t>
            </a:r>
            <a:r>
              <a:rPr sz="1000" spc="-34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with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underlying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theories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topics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covered,</a:t>
            </a:r>
            <a:r>
              <a:rPr sz="1000" spc="-3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so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this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text</a:t>
            </a:r>
            <a:r>
              <a:rPr sz="1000" spc="-3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will</a:t>
            </a:r>
            <a:r>
              <a:rPr sz="1000" spc="-3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only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provide a cursory overview of the theories where necessary.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Numerical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methods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presented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CJIANH+TimesLTStd-Roman"/>
                <a:cs typeface="CJIANH+TimesLTStd-Roman"/>
              </a:rPr>
              <a:t>MATLAB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 programs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are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easy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read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understand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those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presented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algorithms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or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pseudocode.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21">
                <a:solidFill>
                  <a:srgbClr val="000000"/>
                </a:solidFill>
                <a:latin typeface="CJIANH+TimesLTStd-Roman"/>
                <a:cs typeface="CJIANH+TimesLTStd-Roman"/>
              </a:rPr>
              <a:t>MATLAB</a:t>
            </a:r>
            <a:r>
              <a:rPr sz="1000" spc="9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also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has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very</a:t>
            </a:r>
            <a:r>
              <a:rPr sz="1000" spc="8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convenient</a:t>
            </a:r>
            <a:r>
              <a:rPr sz="1000" spc="8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graphing</a:t>
            </a:r>
            <a:r>
              <a:rPr sz="1000" spc="7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capabilities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powerful</a:t>
            </a:r>
            <a:r>
              <a:rPr sz="1000" spc="5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built-in</a:t>
            </a:r>
            <a:r>
              <a:rPr sz="1000" spc="5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functions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for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almost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all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CJIANH+TimesLTStd-Roman"/>
                <a:cs typeface="CJIANH+TimesLTStd-Roman"/>
              </a:rPr>
              <a:t>key</a:t>
            </a:r>
            <a:r>
              <a:rPr sz="1000" spc="6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numerical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methods.</a:t>
            </a:r>
            <a:r>
              <a:rPr sz="1000" spc="4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CJIANH+TimesLTStd-Roman"/>
                <a:cs typeface="CJIANH+TimesLTStd-Roman"/>
              </a:rPr>
              <a:t>Lastly,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23">
                <a:solidFill>
                  <a:srgbClr val="000000"/>
                </a:solidFill>
                <a:latin typeface="CJIANH+TimesLTStd-Roman"/>
                <a:cs typeface="CJIANH+TimesLTStd-Roman"/>
              </a:rPr>
              <a:t>MATLAB’s</a:t>
            </a:r>
            <a:r>
              <a:rPr sz="1000" spc="7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vector–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matrix formulation of operations is an excellent basis for the methods of scientiﬁc computing.</a:t>
            </a:r>
          </a:p>
          <a:p>
            <a:pPr marL="15240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This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chapter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serves</a:t>
            </a:r>
            <a:r>
              <a:rPr sz="1000" spc="6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</a:t>
            </a:r>
            <a:r>
              <a:rPr sz="1000" spc="6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primer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on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general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programming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algorithm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implementation</a:t>
            </a:r>
            <a:r>
              <a:rPr sz="1000" spc="5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using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17">
                <a:solidFill>
                  <a:srgbClr val="000000"/>
                </a:solidFill>
                <a:latin typeface="CJIANH+TimesLTStd-Roman"/>
                <a:cs typeface="CJIANH+TimesLTStd-Roman"/>
              </a:rPr>
              <a:t>MATLAB</a:t>
            </a:r>
            <a:r>
              <a:rPr sz="1000" spc="12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while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also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presenting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7">
                <a:solidFill>
                  <a:srgbClr val="000000"/>
                </a:solidFill>
                <a:latin typeface="CJIANH+TimesLTStd-Roman"/>
                <a:cs typeface="CJIANH+TimesLTStd-Roman"/>
              </a:rPr>
              <a:t>MATLAB</a:t>
            </a:r>
            <a:r>
              <a:rPr sz="1000" spc="1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</a:t>
            </a:r>
            <a:r>
              <a:rPr sz="1000" spc="11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viable</a:t>
            </a:r>
            <a:r>
              <a:rPr sz="1000" spc="10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problem-solving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tool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for</a:t>
            </a:r>
            <a:r>
              <a:rPr sz="1000" spc="107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chemical</a:t>
            </a:r>
            <a:r>
              <a:rPr sz="1000" spc="10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engi-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neers.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7">
                <a:solidFill>
                  <a:srgbClr val="000000"/>
                </a:solidFill>
                <a:latin typeface="CJIANH+TimesLTStd-Roman"/>
                <a:cs typeface="CJIANH+TimesLTStd-Roman"/>
              </a:rPr>
              <a:t>MATLAB</a:t>
            </a:r>
            <a:r>
              <a:rPr sz="1000" spc="8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programs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listed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this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book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are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kept</a:t>
            </a:r>
            <a:r>
              <a:rPr sz="1000" spc="6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modular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as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possible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maximize</a:t>
            </a:r>
            <a:r>
              <a:rPr sz="1000" spc="6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reus-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ability.</a:t>
            </a:r>
            <a:r>
              <a:rPr sz="1000" spc="132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Much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attention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has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been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devoted</a:t>
            </a:r>
            <a:r>
              <a:rPr sz="1000" spc="130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to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documentation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annotation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</a:t>
            </a:r>
            <a:r>
              <a:rPr sz="1000" spc="123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programs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developedꢀhere.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5800" y="5092765"/>
            <a:ext cx="1624703" cy="37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11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FF"/>
                </a:solidFill>
                <a:latin typeface="MTNAAL+OptimaLTStd-Bold"/>
                <a:cs typeface="MTNAAL+OptimaLTStd-Bold"/>
              </a:rPr>
              <a:t>2.1</a:t>
            </a:r>
            <a:r>
              <a:rPr sz="1100" spc="824">
                <a:solidFill>
                  <a:srgbClr val="0000FF"/>
                </a:solidFill>
                <a:latin typeface="MTNAAL+OptimaLTStd-Bold"/>
                <a:cs typeface="MTNAAL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MTNAAL+OptimaLTStd-Bold"/>
                <a:cs typeface="MTNAAL+OptimaLTStd-Bold"/>
              </a:rPr>
              <a:t>LINEAR</a:t>
            </a:r>
            <a:r>
              <a:rPr sz="1100" spc="30">
                <a:solidFill>
                  <a:srgbClr val="0000FF"/>
                </a:solidFill>
                <a:latin typeface="MTNAAL+OptimaLTStd-Bold"/>
                <a:cs typeface="MTNAAL+OptimaLTStd-Bold"/>
              </a:rPr>
              <a:t> </a:t>
            </a:r>
            <a:r>
              <a:rPr sz="1100">
                <a:solidFill>
                  <a:srgbClr val="0000FF"/>
                </a:solidFill>
                <a:latin typeface="MTNAAL+OptimaLTStd-Bold"/>
                <a:cs typeface="MTNAAL+OptimaLTStd-Bold"/>
              </a:rPr>
              <a:t>SYSTEMS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800" y="5335983"/>
            <a:ext cx="5783434" cy="637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When chemical processes are modeled mathematically,</a:t>
            </a:r>
            <a:r>
              <a:rPr sz="1000" spc="1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they</a:t>
            </a:r>
            <a:r>
              <a:rPr sz="1000" spc="11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are occasionally described by systems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of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linear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equations.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this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section,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we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will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examine</a:t>
            </a:r>
            <a:r>
              <a:rPr sz="1000" spc="6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1">
                <a:solidFill>
                  <a:srgbClr val="000000"/>
                </a:solidFill>
                <a:latin typeface="CJIANH+TimesLTStd-Roman"/>
                <a:cs typeface="CJIANH+TimesLTStd-Roman"/>
              </a:rPr>
              <a:t>how</a:t>
            </a:r>
            <a:r>
              <a:rPr sz="1000" spc="79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such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systems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are</a:t>
            </a:r>
            <a:r>
              <a:rPr sz="1000" spc="66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solved.</a:t>
            </a:r>
            <a:r>
              <a:rPr sz="1000" spc="6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 spc="-14">
                <a:solidFill>
                  <a:srgbClr val="000000"/>
                </a:solidFill>
                <a:latin typeface="CJIANH+TimesLTStd-Roman"/>
                <a:cs typeface="CJIANH+TimesLTStd-Roman"/>
              </a:rPr>
              <a:t>Let’s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consider the simultaneous linear equations represented by the following: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468165" y="5904213"/>
            <a:ext cx="1635349" cy="31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3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3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81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115">
                <a:solidFill>
                  <a:srgbClr val="000000"/>
                </a:solidFill>
                <a:latin typeface="PLGPHQ+MT-Extra"/>
                <a:cs typeface="PLGPHQ+MT-Extra"/>
              </a:rPr>
              <a:t>ꢀ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4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=</a:t>
            </a:r>
            <a:r>
              <a:rPr sz="10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b</a:t>
            </a:r>
          </a:p>
          <a:p>
            <a:pPr marL="1382752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525315" y="5982713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11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659846" y="598271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877752" y="5982713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12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024227" y="598271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469877" y="5982713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617134" y="5983892"/>
            <a:ext cx="153590" cy="200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468165" y="6094713"/>
            <a:ext cx="1669534" cy="31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3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81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115">
                <a:solidFill>
                  <a:srgbClr val="000000"/>
                </a:solidFill>
                <a:latin typeface="PLGPHQ+MT-Extra"/>
                <a:cs typeface="PLGPHQ+MT-Extra"/>
              </a:rPr>
              <a:t>ꢀ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-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=</a:t>
            </a:r>
            <a:r>
              <a:rPr sz="10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b</a:t>
            </a:r>
          </a:p>
          <a:p>
            <a:pPr marL="1412478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531268" y="6173213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21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665799" y="617321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889677" y="6173213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22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036074" y="6173213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487737" y="6173213"/>
            <a:ext cx="198434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 spc="52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640944" y="6174373"/>
            <a:ext cx="153590" cy="200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187747" y="6295754"/>
            <a:ext cx="23279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PLGPHQ+MT-Extra"/>
                <a:cs typeface="PLGPHQ+MT-Extra"/>
              </a:rPr>
              <a:t>ꢁ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468165" y="6475714"/>
            <a:ext cx="1671867" cy="31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3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82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115">
                <a:solidFill>
                  <a:srgbClr val="000000"/>
                </a:solidFill>
                <a:latin typeface="PLGPHQ+MT-Extra"/>
                <a:cs typeface="PLGPHQ+MT-Extra"/>
              </a:rPr>
              <a:t>ꢀ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+</a:t>
            </a:r>
            <a:r>
              <a:rPr sz="10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a</a:t>
            </a:r>
            <a:r>
              <a:rPr sz="1000" spc="4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x</a:t>
            </a:r>
            <a:r>
              <a:rPr sz="1000" spc="4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=</a:t>
            </a:r>
            <a:r>
              <a:rPr sz="10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FFSPR+TimesLTStd-Italic"/>
                <a:cs typeface="NFFSPR+TimesLTStd-Italic"/>
              </a:rPr>
              <a:t>b</a:t>
            </a:r>
          </a:p>
          <a:p>
            <a:pPr marL="1414506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2532458" y="6554175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665384" y="6554175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890474" y="6554175"/>
            <a:ext cx="197169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 spc="43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041238" y="6554175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494087" y="6555392"/>
            <a:ext cx="192881" cy="200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nn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641741" y="6555392"/>
            <a:ext cx="153590" cy="200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NFFSPR+TimesLTStd-Italic"/>
                <a:cs typeface="NFFSPR+TimesLTStd-Italic"/>
              </a:rPr>
              <a:t>n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685800" y="6821884"/>
            <a:ext cx="5783353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There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are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  <a:r>
              <a:rPr sz="10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unknown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variables</a:t>
            </a:r>
            <a:r>
              <a:rPr sz="1000" spc="-25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x</a:t>
            </a:r>
            <a:r>
              <a:rPr sz="10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,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x</a:t>
            </a:r>
            <a:r>
              <a:rPr sz="10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,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…,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x</a:t>
            </a:r>
            <a:r>
              <a:rPr sz="1000" spc="2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and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  <a:r>
              <a:rPr sz="10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linear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algebraic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equations.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In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general,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linear</a:t>
            </a:r>
            <a:r>
              <a:rPr sz="1000" spc="-28">
                <a:solidFill>
                  <a:srgbClr val="000000"/>
                </a:solidFill>
                <a:latin typeface="CJIANH+TimesLTStd-Roman"/>
                <a:cs typeface="CJIANH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equa-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322177" y="6893160"/>
            <a:ext cx="153670" cy="202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1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477776" y="6893160"/>
            <a:ext cx="153670" cy="202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CJIANH+TimesLTStd-Roman"/>
                <a:cs typeface="CJIANH+TimesLTStd-Roman"/>
              </a:rPr>
              <a:t>2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2820219" y="6894341"/>
            <a:ext cx="153670" cy="200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1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685857" y="6974284"/>
            <a:ext cx="3812489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tion systems can be expressed in terms of vectors and matrices as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3034902" y="7252795"/>
            <a:ext cx="52260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Ax</a:t>
            </a:r>
            <a:r>
              <a:rPr sz="10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GSNNFS+SymbolMT"/>
                <a:cs typeface="GSNNFS+SymbolMT"/>
              </a:rPr>
              <a:t>=</a:t>
            </a:r>
            <a:r>
              <a:rPr sz="10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b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685800" y="7583884"/>
            <a:ext cx="500761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where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838200" y="7736284"/>
            <a:ext cx="3548722" cy="637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A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is an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×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matrix of known coefﬁcients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x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is the column vector of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unknowns</a:t>
            </a:r>
          </a:p>
          <a:p>
            <a:pPr marL="0" marR="0">
              <a:lnSpc>
                <a:spcPts val="1115"/>
              </a:lnSpc>
              <a:spcBef>
                <a:spcPts val="84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b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is a column vector of </a:t>
            </a:r>
            <a:r>
              <a:rPr sz="1000">
                <a:solidFill>
                  <a:srgbClr val="000000"/>
                </a:solidFill>
                <a:latin typeface="OWOBPO+TimesLTStd-Italic"/>
                <a:cs typeface="OWOBPO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CJIANH+TimesLTStd-Roman"/>
                <a:cs typeface="CJIANH+TimesLTStd-Roman"/>
              </a:rPr>
              <a:t>known coefﬁcients as shown below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587898" y="8669018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TNAAL+OptimaLTStd-Bold"/>
                <a:cs typeface="MTNAAL+OptimaLTStd-Bold"/>
              </a:rPr>
              <a:t>35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85800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GRGDMO+OptimaLTStd-Bold"/>
                <a:cs typeface="GRGDMO+OptimaLTStd-Bold"/>
              </a:rPr>
              <a:t>36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62097" y="438568"/>
            <a:ext cx="3050838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WTHAAR+OptimaLTStd-Medium"/>
                <a:cs typeface="WTHAAR+OptimaLTStd-Medium"/>
              </a:rPr>
              <a:t>Chemical Engineering Computation with </a:t>
            </a:r>
            <a:r>
              <a:rPr sz="900" spc="-10">
                <a:solidFill>
                  <a:srgbClr val="000000"/>
                </a:solidFill>
                <a:latin typeface="WTHAAR+OptimaLTStd-Medium"/>
                <a:cs typeface="WTHAAR+OptimaLTStd-Medium"/>
              </a:rPr>
              <a:t>MATLAB®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09391" y="789543"/>
            <a:ext cx="311594" cy="346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69">
                <a:solidFill>
                  <a:srgbClr val="000000"/>
                </a:solidFill>
                <a:latin typeface="WDQIDC+SymbolMT"/>
                <a:cs typeface="WDQIDC+SymbolMT"/>
              </a:rPr>
              <a:t>é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00360" y="799845"/>
            <a:ext cx="326149" cy="341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 spc="-5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900" baseline="-16900">
                <a:solidFill>
                  <a:srgbClr val="000000"/>
                </a:solidFill>
                <a:latin typeface="OLUNWH+TimesLTStd-Roman"/>
                <a:cs typeface="OLUNWH+TimesLTStd-Roman"/>
              </a:rPr>
              <a:t>12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23368" y="794924"/>
            <a:ext cx="317500" cy="7283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ꢀ</a:t>
            </a:r>
          </a:p>
          <a:p>
            <a:pPr marL="0" marR="0">
              <a:lnSpc>
                <a:spcPts val="1235"/>
              </a:lnSpc>
              <a:spcBef>
                <a:spcPts val="265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ꢀ</a:t>
            </a:r>
          </a:p>
          <a:p>
            <a:pPr marL="42926" marR="0">
              <a:lnSpc>
                <a:spcPts val="1235"/>
              </a:lnSpc>
              <a:spcBef>
                <a:spcPts val="265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ꢁ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132947" y="789543"/>
            <a:ext cx="398001" cy="346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1000" spc="5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ù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705225" y="789543"/>
            <a:ext cx="414686" cy="346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140">
                <a:solidFill>
                  <a:srgbClr val="000000"/>
                </a:solidFill>
                <a:latin typeface="WDQIDC+SymbolMT"/>
                <a:cs typeface="WDQIDC+SymbolMT"/>
              </a:rPr>
              <a:t>é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x</a:t>
            </a:r>
            <a:r>
              <a:rPr sz="10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ù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290218" y="789543"/>
            <a:ext cx="407542" cy="346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79">
                <a:solidFill>
                  <a:srgbClr val="000000"/>
                </a:solidFill>
                <a:latin typeface="WDQIDC+SymbolMT"/>
                <a:cs typeface="WDQIDC+SymbolMT"/>
              </a:rPr>
              <a:t>é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b</a:t>
            </a:r>
            <a:r>
              <a:rPr sz="10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ù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24087" y="862884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11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190086" y="862884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1</a:t>
            </a:r>
            <a:r>
              <a:rPr sz="600">
                <a:solidFill>
                  <a:srgbClr val="000000"/>
                </a:solidFill>
                <a:latin typeface="QWBWSS+TimesLTStd-Italic"/>
                <a:cs typeface="QWBWSS+TimesLTStd-Italic"/>
              </a:rPr>
              <a:t>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823096" y="862884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1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400946" y="862884"/>
            <a:ext cx="153590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109391" y="910193"/>
            <a:ext cx="239268" cy="708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291681" y="910193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705225" y="910193"/>
            <a:ext cx="239268" cy="708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880643" y="910193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90218" y="910193"/>
            <a:ext cx="239268" cy="822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ê</a:t>
            </a:r>
          </a:p>
          <a:p>
            <a:pPr marL="0" marR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ë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458493" y="910193"/>
            <a:ext cx="239268" cy="822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  <a:p>
            <a:pPr marL="0" marR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û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163762" y="990377"/>
            <a:ext cx="294056" cy="3030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5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</a:p>
          <a:p>
            <a:pPr marL="63075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21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497518" y="990377"/>
            <a:ext cx="255935" cy="264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500" baseline="28099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22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126930" y="990377"/>
            <a:ext cx="2540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765946" y="990377"/>
            <a:ext cx="246888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x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343002" y="990377"/>
            <a:ext cx="249634" cy="3030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b</a:t>
            </a:r>
          </a:p>
          <a:p>
            <a:pPr marL="57943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OLUNWH+TimesLTStd-Roman"/>
                <a:cs typeface="OLUNWH+TimesLTStd-Roman"/>
              </a:rPr>
              <a:t>2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291681" y="1030843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880643" y="1030843"/>
            <a:ext cx="23926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1898253" y="1081658"/>
            <a:ext cx="268097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005806" y="1066164"/>
            <a:ext cx="260222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=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190008" y="1053364"/>
            <a:ext cx="387406" cy="358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900" spc="54" baseline="55040">
                <a:solidFill>
                  <a:srgbClr val="000000"/>
                </a:solidFill>
                <a:latin typeface="OLUNWH+TimesLTStd-Roman"/>
                <a:cs typeface="OLUNWH+TimesLTStd-Roman"/>
              </a:rPr>
              <a:t>2</a:t>
            </a:r>
            <a:r>
              <a:rPr sz="900" baseline="55040">
                <a:solidFill>
                  <a:srgbClr val="000000"/>
                </a:solidFill>
                <a:latin typeface="QWBWSS+TimesLTStd-Italic"/>
                <a:cs typeface="QWBWSS+TimesLTStd-Italic"/>
              </a:rPr>
              <a:t>n</a:t>
            </a:r>
            <a:r>
              <a:rPr sz="900" spc="421" baseline="550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OLUNWH+TimesLTStd-Roman"/>
                <a:cs typeface="OLUNWH+TimesLTStd-Roman"/>
              </a:rPr>
              <a:t>,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509962" y="1066150"/>
            <a:ext cx="351948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x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=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823096" y="1053364"/>
            <a:ext cx="623713" cy="358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900" baseline="55015">
                <a:solidFill>
                  <a:srgbClr val="000000"/>
                </a:solidFill>
                <a:latin typeface="OLUNWH+TimesLTStd-Roman"/>
                <a:cs typeface="OLUNWH+TimesLTStd-Roman"/>
              </a:rPr>
              <a:t>2</a:t>
            </a:r>
            <a:r>
              <a:rPr sz="900" spc="428" baseline="550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OLUNWH+TimesLTStd-Roman"/>
                <a:cs typeface="OLUNWH+TimesLTStd-Roman"/>
              </a:rPr>
              <a:t>,</a:t>
            </a:r>
            <a:r>
              <a:rPr sz="1000" spc="6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b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=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291681" y="1151493"/>
            <a:ext cx="239268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3880643" y="1151493"/>
            <a:ext cx="239268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  <a:p>
            <a:pPr marL="0" marR="0">
              <a:lnSpc>
                <a:spcPts val="95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ú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2213387" y="1175924"/>
            <a:ext cx="23279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ꢁ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549937" y="1175924"/>
            <a:ext cx="23279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ꢁ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3182270" y="1175924"/>
            <a:ext cx="23279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ꢁ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3792933" y="1175924"/>
            <a:ext cx="23279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ꢁ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374356" y="1175924"/>
            <a:ext cx="23279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ꢁ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109391" y="1371377"/>
            <a:ext cx="308752" cy="361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46">
                <a:solidFill>
                  <a:srgbClr val="000000"/>
                </a:solidFill>
                <a:latin typeface="WDQIDC+SymbolMT"/>
                <a:cs typeface="WDQIDC+SymbolMT"/>
              </a:rPr>
              <a:t>ë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2494724" y="1371377"/>
            <a:ext cx="337785" cy="341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900" spc="43" baseline="-16875">
                <a:solidFill>
                  <a:srgbClr val="000000"/>
                </a:solidFill>
                <a:latin typeface="QWBWSS+TimesLTStd-Italic"/>
                <a:cs typeface="QWBWSS+TimesLTStd-Italic"/>
              </a:rPr>
              <a:t>n</a:t>
            </a:r>
            <a:r>
              <a:rPr sz="900" baseline="-16875">
                <a:solidFill>
                  <a:srgbClr val="000000"/>
                </a:solidFill>
                <a:latin typeface="OLUNWH+TimesLTStd-Roman"/>
                <a:cs typeface="OLUNWH+TimesLTStd-Roman"/>
              </a:rPr>
              <a:t>2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823368" y="1366424"/>
            <a:ext cx="317500" cy="347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LGVOSV+MT-Extra"/>
                <a:cs typeface="LGVOSV+MT-Extra"/>
              </a:rPr>
              <a:t>ꢀ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128962" y="1371377"/>
            <a:ext cx="401986" cy="361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1000" spc="5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û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3705225" y="1371377"/>
            <a:ext cx="414686" cy="361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 spc="91">
                <a:solidFill>
                  <a:srgbClr val="000000"/>
                </a:solidFill>
                <a:latin typeface="WDQIDC+SymbolMT"/>
                <a:cs typeface="WDQIDC+SymbolMT"/>
              </a:rPr>
              <a:t>ë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x</a:t>
            </a:r>
            <a:r>
              <a:rPr sz="1000" spc="2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û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342621" y="1371377"/>
            <a:ext cx="250809" cy="303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b</a:t>
            </a:r>
          </a:p>
          <a:p>
            <a:pPr marL="59118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QWBWSS+TimesLTStd-Italic"/>
                <a:cs typeface="QWBWSS+TimesLTStd-Italic"/>
              </a:rPr>
              <a:t>n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228453" y="1434384"/>
            <a:ext cx="192881" cy="201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90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WBWSS+TimesLTStd-Italic"/>
                <a:cs typeface="QWBWSS+TimesLTStd-Italic"/>
              </a:rPr>
              <a:t>n</a:t>
            </a:r>
            <a:r>
              <a:rPr sz="900">
                <a:solidFill>
                  <a:srgbClr val="000000"/>
                </a:solidFill>
                <a:latin typeface="OLUNWH+TimesLTStd-Roman"/>
                <a:cs typeface="OLUNWH+TimesLTStd-Roman"/>
              </a:rPr>
              <a:t>1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193274" y="1435562"/>
            <a:ext cx="192881" cy="200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QWBWSS+TimesLTStd-Italic"/>
                <a:cs typeface="QWBWSS+TimesLTStd-Italic"/>
              </a:rPr>
              <a:t>nn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823888" y="1435562"/>
            <a:ext cx="153590" cy="2007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80"/>
              </a:lnSpc>
              <a:spcBef>
                <a:spcPct val="0"/>
              </a:spcBef>
              <a:spcAft>
                <a:spcPct val="0"/>
              </a:spcAft>
            </a:pPr>
            <a:r>
              <a:rPr sz="600">
                <a:solidFill>
                  <a:srgbClr val="000000"/>
                </a:solidFill>
                <a:latin typeface="QWBWSS+TimesLTStd-Italic"/>
                <a:cs typeface="QWBWSS+TimesLTStd-Italic"/>
              </a:rPr>
              <a:t>n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838200" y="1765554"/>
            <a:ext cx="5607443" cy="662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If</a:t>
            </a:r>
            <a:r>
              <a:rPr sz="1000" spc="-11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coefﬁcient</a:t>
            </a:r>
            <a:r>
              <a:rPr sz="1000" spc="-10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matrix</a:t>
            </a:r>
            <a:r>
              <a:rPr sz="1000" spc="-11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0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is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square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and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nonsingular, the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solution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of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linear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system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is</a:t>
            </a:r>
            <a:r>
              <a:rPr sz="1000" spc="-12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 spc="-10">
                <a:solidFill>
                  <a:srgbClr val="000000"/>
                </a:solidFill>
                <a:latin typeface="EBQGRW+TimesLTStd-Roman"/>
                <a:cs typeface="EBQGRW+TimesLTStd-Roman"/>
              </a:rPr>
              <a:t>given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 by</a:t>
            </a:r>
          </a:p>
          <a:p>
            <a:pPr marL="2150268" marR="0">
              <a:lnSpc>
                <a:spcPts val="1225"/>
              </a:lnSpc>
              <a:spcBef>
                <a:spcPts val="1372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x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HIFVVM+SymbolMT"/>
                <a:cs typeface="HIFVVM+SymbolMT"/>
              </a:rPr>
              <a:t>=</a:t>
            </a:r>
            <a:r>
              <a:rPr sz="10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2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900" baseline="43750">
                <a:solidFill>
                  <a:srgbClr val="000000"/>
                </a:solidFill>
                <a:latin typeface="HIFVVM+SymbolMT"/>
                <a:cs typeface="HIFVVM+SymbolMT"/>
              </a:rPr>
              <a:t>-</a:t>
            </a:r>
            <a:r>
              <a:rPr sz="900" spc="-15" baseline="43750">
                <a:solidFill>
                  <a:srgbClr val="000000"/>
                </a:solidFill>
                <a:latin typeface="EBQGRW+TimesLTStd-Roman"/>
                <a:cs typeface="EBQGRW+TimesLTStd-Roman"/>
              </a:rPr>
              <a:t>1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b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685792" y="2393314"/>
            <a:ext cx="5783872" cy="5045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" marR="0">
              <a:lnSpc>
                <a:spcPts val="1510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If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matrix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0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is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not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square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(i.e.,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 spc="122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000">
                <a:solidFill>
                  <a:srgbClr val="000000"/>
                </a:solidFill>
                <a:latin typeface="GKEVBR+STIXGeneral-Regular"/>
                <a:cs typeface="GKEVBR+STIXGeneral-Regular"/>
              </a:rPr>
              <a:t>∈</a:t>
            </a:r>
            <a:r>
              <a:rPr sz="1000" spc="-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R</a:t>
            </a:r>
            <a:r>
              <a:rPr sz="900" baseline="30000">
                <a:solidFill>
                  <a:srgbClr val="000000"/>
                </a:solidFill>
                <a:latin typeface="RWBJRP+TimesLTStd-Italic"/>
                <a:cs typeface="RWBJRP+TimesLTStd-Italic"/>
              </a:rPr>
              <a:t>m</a:t>
            </a:r>
            <a:r>
              <a:rPr sz="900" spc="-34" baseline="30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baseline="30000">
                <a:solidFill>
                  <a:srgbClr val="000000"/>
                </a:solidFill>
                <a:latin typeface="EBQGRW+TimesLTStd-Roman"/>
                <a:cs typeface="EBQGRW+TimesLTStd-Roman"/>
              </a:rPr>
              <a:t>×</a:t>
            </a:r>
            <a:r>
              <a:rPr sz="900" spc="37" baseline="30000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900" spc="10" baseline="30000">
                <a:solidFill>
                  <a:srgbClr val="000000"/>
                </a:solidFill>
                <a:latin typeface="RWBJRP+TimesLTStd-Italic"/>
                <a:cs typeface="RWBJRP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,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 spc="125">
                <a:solidFill>
                  <a:srgbClr val="000000"/>
                </a:solidFill>
                <a:latin typeface="RWBJRP+TimesLTStd-Italic"/>
                <a:cs typeface="RWBJRP+TimesLTStd-Italic"/>
              </a:rPr>
              <a:t>m</a:t>
            </a:r>
            <a:r>
              <a:rPr sz="1000" spc="125">
                <a:solidFill>
                  <a:srgbClr val="000000"/>
                </a:solidFill>
                <a:latin typeface="EBQGRW+TimesLTStd-Roman"/>
                <a:cs typeface="EBQGRW+TimesLTStd-Roman"/>
              </a:rPr>
              <a:t>&gt;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n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),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we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cannot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compute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900" spc="10" baseline="30000">
                <a:solidFill>
                  <a:srgbClr val="000000"/>
                </a:solidFill>
                <a:latin typeface="EBQGRW+TimesLTStd-Roman"/>
                <a:cs typeface="EBQGRW+TimesLTStd-Roman"/>
              </a:rPr>
              <a:t>−1</a:t>
            </a:r>
            <a:r>
              <a:rPr sz="900" spc="133" baseline="30000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and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solution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cannot</a:t>
            </a:r>
            <a:r>
              <a:rPr sz="1000" spc="3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be</a:t>
            </a:r>
          </a:p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obtained from the above relation. If we multiply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900" baseline="30000">
                <a:solidFill>
                  <a:srgbClr val="000000"/>
                </a:solidFill>
                <a:latin typeface="RWBJRP+TimesLTStd-Italic"/>
                <a:cs typeface="RWBJRP+TimesLTStd-Italic"/>
              </a:rPr>
              <a:t>T</a:t>
            </a:r>
            <a:r>
              <a:rPr sz="900" spc="36" baseline="30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on both sides of the linear system, we </a:t>
            </a:r>
            <a:r>
              <a:rPr sz="1000" spc="-11">
                <a:solidFill>
                  <a:srgbClr val="000000"/>
                </a:solidFill>
                <a:latin typeface="EBQGRW+TimesLTStd-Roman"/>
                <a:cs typeface="EBQGRW+TimesLTStd-Roman"/>
              </a:rPr>
              <a:t>have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2895202" y="2882264"/>
            <a:ext cx="806957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A</a:t>
            </a:r>
            <a:r>
              <a:rPr sz="1350" baseline="43750">
                <a:solidFill>
                  <a:srgbClr val="000000"/>
                </a:solidFill>
                <a:latin typeface="NQIART+TimesLTStd-Italic"/>
                <a:cs typeface="NQIART+TimesLTStd-Italic"/>
              </a:rPr>
              <a:t>T</a:t>
            </a:r>
            <a:r>
              <a:rPr sz="900" spc="-43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Ax</a:t>
            </a:r>
            <a:r>
              <a:rPr sz="10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WDQIDC+SymbolMT"/>
                <a:cs typeface="WDQIDC+SymbolMT"/>
              </a:rPr>
              <a:t>=</a:t>
            </a:r>
            <a:r>
              <a:rPr sz="10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A</a:t>
            </a:r>
            <a:r>
              <a:rPr sz="1350" baseline="43750">
                <a:solidFill>
                  <a:srgbClr val="000000"/>
                </a:solidFill>
                <a:latin typeface="NQIART+TimesLTStd-Italic"/>
                <a:cs typeface="NQIART+TimesLTStd-Italic"/>
              </a:rPr>
              <a:t>T</a:t>
            </a:r>
            <a:r>
              <a:rPr sz="900" spc="-121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b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685800" y="3213354"/>
            <a:ext cx="4967988" cy="332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 product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900" spc="10" baseline="30000">
                <a:solidFill>
                  <a:srgbClr val="000000"/>
                </a:solidFill>
                <a:latin typeface="RWBJRP+TimesLTStd-Italic"/>
                <a:cs typeface="RWBJRP+TimesLTStd-Italic"/>
              </a:rPr>
              <a:t>T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is square, so we can ﬁnd the inverse of the product.</a:t>
            </a:r>
            <a:r>
              <a:rPr sz="1000" spc="-1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Thus, we obtain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2974577" y="3544874"/>
            <a:ext cx="299465" cy="466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9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DBTRFG+SymbolMT"/>
                <a:cs typeface="DBTRFG+SymbolMT"/>
              </a:rPr>
              <a:t>(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261089" y="3518698"/>
            <a:ext cx="383773" cy="4928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9"/>
              </a:lnSpc>
              <a:spcBef>
                <a:spcPct val="0"/>
              </a:spcBef>
              <a:spcAft>
                <a:spcPct val="0"/>
              </a:spcAft>
            </a:pPr>
            <a:r>
              <a:rPr sz="1350" spc="-99">
                <a:solidFill>
                  <a:srgbClr val="000000"/>
                </a:solidFill>
                <a:latin typeface="DBTRFG+SymbolMT"/>
                <a:cs typeface="DBTRFG+SymbolMT"/>
              </a:rPr>
              <a:t>)</a:t>
            </a:r>
            <a:r>
              <a:rPr sz="900" baseline="69444">
                <a:solidFill>
                  <a:srgbClr val="000000"/>
                </a:solidFill>
                <a:latin typeface="DBTRFG+SymbolMT"/>
                <a:cs typeface="DBTRFG+SymbolMT"/>
              </a:rPr>
              <a:t>-</a:t>
            </a:r>
            <a:r>
              <a:rPr sz="900" baseline="69444">
                <a:solidFill>
                  <a:srgbClr val="000000"/>
                </a:solidFill>
                <a:latin typeface="EBQGRW+TimesLTStd-Roman"/>
                <a:cs typeface="EBQGRW+TimesLTStd-Roman"/>
              </a:rPr>
              <a:t>1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2785268" y="3568065"/>
            <a:ext cx="1019175" cy="34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x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DBTRFG+SymbolMT"/>
                <a:cs typeface="DBTRFG+SymbolMT"/>
              </a:rPr>
              <a:t>=</a:t>
            </a:r>
            <a:r>
              <a:rPr sz="1000" spc="4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A</a:t>
            </a:r>
            <a:r>
              <a:rPr sz="1350" baseline="43750">
                <a:solidFill>
                  <a:srgbClr val="000000"/>
                </a:solidFill>
                <a:latin typeface="NQIART+TimesLTStd-Italic"/>
                <a:cs typeface="NQIART+TimesLTStd-Italic"/>
              </a:rPr>
              <a:t>T</a:t>
            </a:r>
            <a:r>
              <a:rPr sz="900" spc="-43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A</a:t>
            </a:r>
            <a:r>
              <a:rPr sz="1000" spc="10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A</a:t>
            </a:r>
            <a:r>
              <a:rPr sz="1350" baseline="43750">
                <a:solidFill>
                  <a:srgbClr val="000000"/>
                </a:solidFill>
                <a:latin typeface="NQIART+TimesLTStd-Italic"/>
                <a:cs typeface="NQIART+TimesLTStd-Italic"/>
              </a:rPr>
              <a:t>T</a:t>
            </a:r>
            <a:r>
              <a:rPr sz="900" spc="-121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NQIART+TimesLTStd-Italic"/>
                <a:cs typeface="NQIART+TimesLTStd-Italic"/>
              </a:rPr>
              <a:t>b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685800" y="3962653"/>
            <a:ext cx="557402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Letting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2780902" y="4267998"/>
            <a:ext cx="1019624" cy="395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49"/>
              </a:lnSpc>
              <a:spcBef>
                <a:spcPct val="0"/>
              </a:spcBef>
              <a:spcAft>
                <a:spcPct val="0"/>
              </a:spcAft>
            </a:pPr>
            <a:r>
              <a:rPr sz="1000" spc="2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900" baseline="43750">
                <a:solidFill>
                  <a:srgbClr val="000000"/>
                </a:solidFill>
                <a:latin typeface="EUQPTA+SymbolMT"/>
                <a:cs typeface="EUQPTA+SymbolMT"/>
              </a:rPr>
              <a:t>+</a:t>
            </a:r>
            <a:r>
              <a:rPr sz="900" spc="132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baseline="43750">
                <a:solidFill>
                  <a:srgbClr val="000000"/>
                </a:solidFill>
                <a:latin typeface="EUQPTA+SymbolMT"/>
                <a:cs typeface="EUQPTA+SymbolMT"/>
              </a:rPr>
              <a:t>=</a:t>
            </a:r>
            <a:r>
              <a:rPr sz="1500" spc="-154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000" spc="25" baseline="43750">
                <a:solidFill>
                  <a:srgbClr val="000000"/>
                </a:solidFill>
                <a:latin typeface="EUQPTA+SymbolMT"/>
                <a:cs typeface="EUQPTA+SymbolMT"/>
              </a:rPr>
              <a:t>(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350" baseline="43750">
                <a:solidFill>
                  <a:srgbClr val="000000"/>
                </a:solidFill>
                <a:latin typeface="RWBJRP+TimesLTStd-Italic"/>
                <a:cs typeface="RWBJRP+TimesLTStd-Italic"/>
              </a:rPr>
              <a:t>T</a:t>
            </a:r>
            <a:r>
              <a:rPr sz="900" spc="-43" baseline="43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5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3000" spc="-99" baseline="-156250">
                <a:solidFill>
                  <a:srgbClr val="000000"/>
                </a:solidFill>
                <a:latin typeface="EUQPTA+SymbolMT"/>
                <a:cs typeface="EUQPTA+SymbolMT"/>
              </a:rPr>
              <a:t>)</a:t>
            </a:r>
            <a:r>
              <a:rPr sz="900" baseline="85763">
                <a:solidFill>
                  <a:srgbClr val="000000"/>
                </a:solidFill>
                <a:latin typeface="EUQPTA+SymbolMT"/>
                <a:cs typeface="EUQPTA+SymbolMT"/>
              </a:rPr>
              <a:t>-</a:t>
            </a:r>
            <a:r>
              <a:rPr sz="900" baseline="85763">
                <a:solidFill>
                  <a:srgbClr val="000000"/>
                </a:solidFill>
                <a:latin typeface="EBQGRW+TimesLTStd-Roman"/>
                <a:cs typeface="EBQGRW+TimesLTStd-Roman"/>
              </a:rPr>
              <a:t>1</a:t>
            </a:r>
            <a:r>
              <a:rPr sz="900" spc="100" baseline="85763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350" baseline="43750">
                <a:solidFill>
                  <a:srgbClr val="000000"/>
                </a:solidFill>
                <a:latin typeface="RWBJRP+TimesLTStd-Italic"/>
                <a:cs typeface="RWBJRP+TimesLTStd-Italic"/>
              </a:rPr>
              <a:t>T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685800" y="4711953"/>
            <a:ext cx="605663" cy="3322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we </a:t>
            </a:r>
            <a:r>
              <a:rPr sz="1000" spc="-11">
                <a:solidFill>
                  <a:srgbClr val="000000"/>
                </a:solidFill>
                <a:latin typeface="EBQGRW+TimesLTStd-Roman"/>
                <a:cs typeface="EBQGRW+TimesLTStd-Roman"/>
              </a:rPr>
              <a:t>have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007518" y="5021663"/>
            <a:ext cx="582676" cy="352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x</a:t>
            </a:r>
            <a:r>
              <a:rPr sz="10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UQPTA+SymbolMT"/>
                <a:cs typeface="EUQPTA+SymbolMT"/>
              </a:rPr>
              <a:t>=</a:t>
            </a:r>
            <a:r>
              <a:rPr sz="10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 spc="20">
                <a:solidFill>
                  <a:srgbClr val="000000"/>
                </a:solidFill>
                <a:latin typeface="QWBWSS+TimesLTStd-Italic"/>
                <a:cs typeface="QWBWSS+TimesLTStd-Italic"/>
              </a:rPr>
              <a:t>A</a:t>
            </a:r>
            <a:r>
              <a:rPr sz="900" spc="43" baseline="43750">
                <a:solidFill>
                  <a:srgbClr val="000000"/>
                </a:solidFill>
                <a:latin typeface="EUQPTA+SymbolMT"/>
                <a:cs typeface="EUQPTA+SymbolMT"/>
              </a:rPr>
              <a:t>+</a:t>
            </a:r>
            <a:r>
              <a:rPr sz="1000">
                <a:solidFill>
                  <a:srgbClr val="000000"/>
                </a:solidFill>
                <a:latin typeface="QWBWSS+TimesLTStd-Italic"/>
                <a:cs typeface="QWBWSS+TimesLTStd-Italic"/>
              </a:rPr>
              <a:t>b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685740" y="5359653"/>
            <a:ext cx="5783591" cy="6360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" marR="0">
              <a:lnSpc>
                <a:spcPts val="11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matrix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600">
                <a:solidFill>
                  <a:srgbClr val="000000"/>
                </a:solidFill>
                <a:latin typeface="EBQGRW+TimesLTStd-Roman"/>
                <a:cs typeface="EBQGRW+TimesLTStd-Roman"/>
              </a:rPr>
              <a:t>+</a:t>
            </a:r>
            <a:r>
              <a:rPr sz="600" spc="170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is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called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Moore–Penrose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pseudoinverse</a:t>
            </a:r>
            <a:r>
              <a:rPr sz="1000" spc="63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of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.</a:t>
            </a:r>
            <a:r>
              <a:rPr sz="1000" spc="2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 spc="-80">
                <a:solidFill>
                  <a:srgbClr val="000000"/>
                </a:solidFill>
                <a:latin typeface="EBQGRW+TimesLTStd-Roman"/>
                <a:cs typeface="EBQGRW+TimesLTStd-Roman"/>
              </a:rPr>
              <a:t>We</a:t>
            </a:r>
            <a:r>
              <a:rPr sz="1000" spc="13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can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use</a:t>
            </a:r>
            <a:r>
              <a:rPr sz="1000" spc="58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 spc="-18">
                <a:solidFill>
                  <a:srgbClr val="000000"/>
                </a:solidFill>
                <a:latin typeface="EBQGRW+TimesLTStd-Roman"/>
                <a:cs typeface="EBQGRW+TimesLTStd-Roman"/>
              </a:rPr>
              <a:t>MATLAB</a:t>
            </a:r>
            <a:r>
              <a:rPr sz="600" spc="15">
                <a:solidFill>
                  <a:srgbClr val="000000"/>
                </a:solidFill>
                <a:latin typeface="EBQGRW+TimesLTStd-Roman"/>
                <a:cs typeface="EBQGRW+TimesLTStd-Roman"/>
              </a:rPr>
              <a:t>®</a:t>
            </a:r>
            <a:r>
              <a:rPr sz="1000" spc="-55">
                <a:solidFill>
                  <a:srgbClr val="000000"/>
                </a:solidFill>
                <a:latin typeface="EBQGRW+TimesLTStd-Roman"/>
                <a:cs typeface="EBQGRW+TimesLTStd-Roman"/>
              </a:rPr>
              <a:t>’s</a:t>
            </a:r>
            <a:r>
              <a:rPr sz="1000" spc="113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built-in</a:t>
            </a:r>
          </a:p>
          <a:p>
            <a:pPr marL="1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function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 spc="-12">
                <a:solidFill>
                  <a:srgbClr val="000000"/>
                </a:solidFill>
                <a:latin typeface="RWBJRP+TimesLTStd-Italic"/>
                <a:cs typeface="RWBJRP+TimesLTStd-Italic"/>
              </a:rPr>
              <a:t>pinv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to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compute</a:t>
            </a:r>
            <a:r>
              <a:rPr sz="1000" spc="-14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RWBJRP+TimesLTStd-Italic"/>
                <a:cs typeface="RWBJRP+TimesLTStd-Italic"/>
              </a:rPr>
              <a:t>A</a:t>
            </a:r>
            <a:r>
              <a:rPr sz="600" spc="10">
                <a:solidFill>
                  <a:srgbClr val="000000"/>
                </a:solidFill>
                <a:latin typeface="EBQGRW+TimesLTStd-Roman"/>
                <a:cs typeface="EBQGRW+TimesLTStd-Roman"/>
              </a:rPr>
              <a:t>+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.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In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most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cases,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solution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of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linear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systems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can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be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found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by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using</a:t>
            </a:r>
            <a:r>
              <a:rPr sz="1000" spc="-15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the</a:t>
            </a:r>
          </a:p>
          <a:p>
            <a:pPr marL="0" marR="0">
              <a:lnSpc>
                <a:spcPts val="1115"/>
              </a:lnSpc>
              <a:spcBef>
                <a:spcPts val="83"/>
              </a:spcBef>
              <a:spcAft>
                <a:spcPct val="0"/>
              </a:spcAft>
            </a:pPr>
            <a:r>
              <a:rPr sz="1000" spc="-21">
                <a:solidFill>
                  <a:srgbClr val="000000"/>
                </a:solidFill>
                <a:latin typeface="EBQGRW+TimesLTStd-Roman"/>
                <a:cs typeface="EBQGRW+TimesLTStd-Roman"/>
              </a:rPr>
              <a:t>MATLAB</a:t>
            </a:r>
            <a:r>
              <a:rPr sz="1000" spc="21">
                <a:solidFill>
                  <a:srgbClr val="000000"/>
                </a:solidFill>
                <a:latin typeface="EBQGRW+TimesLTStd-Roman"/>
                <a:cs typeface="EBQGRW+TimesLTStd-Roman"/>
              </a:rPr>
              <a:t> </a:t>
            </a:r>
            <a:r>
              <a:rPr sz="1000">
                <a:solidFill>
                  <a:srgbClr val="000000"/>
                </a:solidFill>
                <a:latin typeface="EBQGRW+TimesLTStd-Roman"/>
                <a:cs typeface="EBQGRW+TimesLTStd-Roman"/>
              </a:rPr>
              <a:t>backslash operator (\).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838140" y="6067933"/>
            <a:ext cx="2543314" cy="34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GRGDMO+OptimaLTStd-Bold"/>
                <a:cs typeface="GRGDMO+OptimaLTStd-Bold"/>
              </a:rPr>
              <a:t>Example</a:t>
            </a:r>
            <a:r>
              <a:rPr sz="1000" spc="27">
                <a:solidFill>
                  <a:srgbClr val="000000"/>
                </a:solidFill>
                <a:latin typeface="GRGDMO+OptimaLTStd-Bold"/>
                <a:cs typeface="GRGDM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GRGDMO+OptimaLTStd-Bold"/>
                <a:cs typeface="GRGDMO+OptimaLTStd-Bold"/>
              </a:rPr>
              <a:t>2.1:</a:t>
            </a:r>
            <a:r>
              <a:rPr sz="1000" spc="250">
                <a:solidFill>
                  <a:srgbClr val="000000"/>
                </a:solidFill>
                <a:latin typeface="GRGDMO+OptimaLTStd-Bold"/>
                <a:cs typeface="GRGDM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GRGDMO+OptimaLTStd-Bold"/>
                <a:cs typeface="GRGDMO+OptimaLTStd-Bold"/>
              </a:rPr>
              <a:t>Pseudoinverse</a:t>
            </a:r>
            <a:r>
              <a:rPr sz="1000" spc="28">
                <a:solidFill>
                  <a:srgbClr val="000000"/>
                </a:solidFill>
                <a:latin typeface="GRGDMO+OptimaLTStd-Bold"/>
                <a:cs typeface="GRGDM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GRGDMO+OptimaLTStd-Bold"/>
                <a:cs typeface="GRGDMO+OptimaLTStd-Bold"/>
              </a:rPr>
              <a:t>of</a:t>
            </a:r>
            <a:r>
              <a:rPr sz="1000" spc="27">
                <a:solidFill>
                  <a:srgbClr val="000000"/>
                </a:solidFill>
                <a:latin typeface="GRGDMO+OptimaLTStd-Bold"/>
                <a:cs typeface="GRGDM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GRGDMO+OptimaLTStd-Bold"/>
                <a:cs typeface="GRGDMO+OptimaLTStd-Bold"/>
              </a:rPr>
              <a:t>a</a:t>
            </a:r>
            <a:r>
              <a:rPr sz="1000" spc="27">
                <a:solidFill>
                  <a:srgbClr val="000000"/>
                </a:solidFill>
                <a:latin typeface="GRGDMO+OptimaLTStd-Bold"/>
                <a:cs typeface="GRGDMO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GRGDMO+OptimaLTStd-Bold"/>
                <a:cs typeface="GRGDMO+OptimaLTStd-Bold"/>
              </a:rPr>
              <a:t>Matrix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838200" y="6368960"/>
            <a:ext cx="4005519" cy="306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QTJSMU+OptimaLTStd"/>
                <a:cs typeface="QTJSMU+OptimaLTStd"/>
              </a:rPr>
              <a:t>Use </a:t>
            </a:r>
            <a:r>
              <a:rPr sz="900" spc="-10">
                <a:solidFill>
                  <a:srgbClr val="000000"/>
                </a:solidFill>
                <a:latin typeface="QTJSMU+OptimaLTStd"/>
                <a:cs typeface="QTJSMU+OptimaLTStd"/>
              </a:rPr>
              <a:t>MATLAB</a:t>
            </a:r>
            <a:r>
              <a:rPr sz="550">
                <a:solidFill>
                  <a:srgbClr val="000000"/>
                </a:solidFill>
                <a:latin typeface="QTJSMU+OptimaLTStd"/>
                <a:cs typeface="QTJSMU+OptimaLTStd"/>
              </a:rPr>
              <a:t>®</a:t>
            </a:r>
            <a:r>
              <a:rPr sz="900" spc="-82">
                <a:solidFill>
                  <a:srgbClr val="000000"/>
                </a:solidFill>
                <a:latin typeface="QTJSMU+OptimaLTStd"/>
                <a:cs typeface="QTJSMU+OptimaLTStd"/>
              </a:rPr>
              <a:t>’s</a:t>
            </a:r>
            <a:r>
              <a:rPr sz="900" spc="82">
                <a:solidFill>
                  <a:srgbClr val="000000"/>
                </a:solidFill>
                <a:latin typeface="QTJSMU+OptimaLTStd"/>
                <a:cs typeface="QTJSMU+OptimaLTStd"/>
              </a:rPr>
              <a:t> </a:t>
            </a:r>
            <a:r>
              <a:rPr sz="900">
                <a:solidFill>
                  <a:srgbClr val="000000"/>
                </a:solidFill>
                <a:latin typeface="QTJSMU+OptimaLTStd"/>
                <a:cs typeface="QTJSMU+OptimaLTStd"/>
              </a:rPr>
              <a:t>built-in function </a:t>
            </a:r>
            <a:r>
              <a:rPr sz="900">
                <a:solidFill>
                  <a:srgbClr val="000000"/>
                </a:solidFill>
                <a:latin typeface="RCHLFG+OptimaLTStd-Italic"/>
                <a:cs typeface="RCHLFG+OptimaLTStd-Italic"/>
              </a:rPr>
              <a:t>pinv</a:t>
            </a:r>
            <a:r>
              <a:rPr sz="9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QTJSMU+OptimaLTStd"/>
                <a:cs typeface="QTJSMU+OptimaLTStd"/>
              </a:rPr>
              <a:t>to compute the pseudoinverse of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2903537" y="6673119"/>
            <a:ext cx="638276" cy="318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18">
                <a:solidFill>
                  <a:srgbClr val="000000"/>
                </a:solidFill>
                <a:latin typeface="FEDAJK+SymbolMT"/>
                <a:cs typeface="FEDAJK+SymbolMT"/>
              </a:rPr>
              <a:t>é-</a:t>
            </a: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2</a:t>
            </a:r>
            <a:r>
              <a:rPr sz="900" spc="10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-</a:t>
            </a: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1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3552444" y="6679857"/>
            <a:ext cx="310184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3</a:t>
            </a:r>
            <a:r>
              <a:rPr sz="9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ù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2903537" y="6787419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ê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647281" y="6787419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ú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2977058" y="6854399"/>
            <a:ext cx="238543" cy="478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3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4</a:t>
            </a:r>
          </a:p>
          <a:p>
            <a:pPr marL="0" marR="0">
              <a:lnSpc>
                <a:spcPts val="1071"/>
              </a:lnSpc>
              <a:spcBef>
                <a:spcPts val="22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6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3236118" y="6844569"/>
            <a:ext cx="297751" cy="488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-</a:t>
            </a: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5</a:t>
            </a:r>
          </a:p>
          <a:p>
            <a:pPr marL="32290" marR="0">
              <a:lnSpc>
                <a:spcPts val="1071"/>
              </a:lnSpc>
              <a:spcBef>
                <a:spcPts val="27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2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521868" y="6854399"/>
            <a:ext cx="341642" cy="478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89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7</a:t>
            </a:r>
          </a:p>
          <a:p>
            <a:pPr marL="0" marR="0">
              <a:lnSpc>
                <a:spcPts val="1102"/>
              </a:lnSpc>
              <a:spcBef>
                <a:spcPts val="95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-</a:t>
            </a:r>
            <a:r>
              <a:rPr sz="900" spc="2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ú</a:t>
            </a:r>
          </a:p>
          <a:p>
            <a:pPr marL="62351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5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2903537" y="6894976"/>
            <a:ext cx="215341" cy="52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ê</a:t>
            </a:r>
          </a:p>
          <a:p>
            <a:pPr marL="0" marR="0">
              <a:lnSpc>
                <a:spcPts val="84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ê</a:t>
            </a:r>
          </a:p>
          <a:p>
            <a:pPr marL="0" marR="0">
              <a:lnSpc>
                <a:spcPts val="846"/>
              </a:lnSpc>
              <a:spcBef>
                <a:spcPts val="5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ê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647281" y="6894976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ú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2702321" y="6931088"/>
            <a:ext cx="338579" cy="316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RCHLFG+OptimaLTStd-Italic"/>
                <a:cs typeface="RCHLFG+OptimaLTStd-Italic"/>
              </a:rPr>
              <a:t>A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=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3647281" y="711008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ú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2903537" y="7187469"/>
            <a:ext cx="346126" cy="345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18">
                <a:solidFill>
                  <a:srgbClr val="000000"/>
                </a:solidFill>
                <a:latin typeface="FEDAJK+SymbolMT"/>
                <a:cs typeface="FEDAJK+SymbolMT"/>
              </a:rPr>
              <a:t>ê-</a:t>
            </a: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3</a:t>
            </a:r>
          </a:p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ë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3268294" y="7197299"/>
            <a:ext cx="235000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2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3555987" y="7197299"/>
            <a:ext cx="306634" cy="3167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VKPFFV+OptimaLTStd"/>
                <a:cs typeface="VKPFFV+OptimaLTStd"/>
              </a:rPr>
              <a:t>1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ú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3647287" y="7221639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FEDAJK+SymbolMT"/>
                <a:cs typeface="FEDAJK+SymbolMT"/>
              </a:rPr>
              <a:t>û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838200" y="7611249"/>
            <a:ext cx="587273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GRGDMO+OptimaLTStd-Bold"/>
                <a:cs typeface="GRGDMO+OptimaLTStd-Bold"/>
              </a:rPr>
              <a:t>Solution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838200" y="7789468"/>
            <a:ext cx="2874264" cy="508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KWPNL+CourierStd"/>
                <a:cs typeface="OKWPNL+CourierStd"/>
              </a:rPr>
              <a:t>&gt;&gt; A = [-2 -1 3; 4 -5 7; 6 2 -5; -3 2 1];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KWPNL+CourierStd"/>
                <a:cs typeface="OKWPNL+CourierStd"/>
              </a:rPr>
              <a:t>&gt;&gt; Ap = pinv(A)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KWPNL+CourierStd"/>
                <a:cs typeface="OKWPNL+CourierStd"/>
              </a:rPr>
              <a:t>Ap =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1021080" y="8155228"/>
            <a:ext cx="1962912" cy="508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KWPNL+CourierStd"/>
                <a:cs typeface="OKWPNL+CourierStd"/>
              </a:rPr>
              <a:t>-0.0109 0.0948 0.1437 0.0878</a:t>
            </a:r>
          </a:p>
          <a:p>
            <a:pPr marL="60959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KWPNL+CourierStd"/>
                <a:cs typeface="OKWPNL+CourierStd"/>
              </a:rPr>
              <a:t>0.0506 0.0615 0.2103 0.4689</a:t>
            </a:r>
          </a:p>
          <a:p>
            <a:pPr marL="60959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OKWPNL+CourierStd"/>
                <a:cs typeface="OKWPNL+CourierStd"/>
              </a:rPr>
              <a:t>0.0620 0.1294 0.0744 0.2802</a:t>
            </a:r>
          </a:p>
        </p:txBody>
      </p:sp>
      <p:sp>
        <p:nvSpPr>
          <p:cNvPr id="8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9" name="object 1"/>
          <p:cNvSpPr/>
          <p:nvPr/>
        </p:nvSpPr>
        <p:spPr>
          <a:xfrm>
            <a:off x="2826146" y="5576552"/>
            <a:ext cx="80962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1472802" y="5276912"/>
            <a:ext cx="2742006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5800" y="438568"/>
            <a:ext cx="2090501" cy="305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54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BEIGKH+OptimaLTStd-Medium"/>
                <a:cs typeface="BEIGKH+OptimaLTStd-Medium"/>
              </a:rPr>
              <a:t>Numerical Methods with </a:t>
            </a:r>
            <a:r>
              <a:rPr sz="900" spc="-10">
                <a:solidFill>
                  <a:srgbClr val="000000"/>
                </a:solidFill>
                <a:latin typeface="BEIGKH+OptimaLTStd-Medium"/>
                <a:cs typeface="BEIGKH+OptimaLTStd-Medium"/>
              </a:rPr>
              <a:t>MATLAB®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87898" y="435710"/>
            <a:ext cx="298551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WPRKL+OptimaLTStd-Bold"/>
                <a:cs typeface="JWPRKL+OptimaLTStd-Bold"/>
              </a:rPr>
              <a:t>37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8200" y="776221"/>
            <a:ext cx="4774374" cy="34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Example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2.2:</a:t>
            </a:r>
            <a:r>
              <a:rPr sz="1000" spc="250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Solution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of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a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Linear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System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Using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the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Backslash</a:t>
            </a:r>
            <a:r>
              <a:rPr sz="1000" spc="28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Operator</a:t>
            </a:r>
            <a:r>
              <a:rPr sz="1000" spc="31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(\)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8200" y="1077707"/>
            <a:ext cx="3762612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Use the backslash operator to solve the following equation system: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28912" y="1290128"/>
            <a:ext cx="987894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28">
                <a:solidFill>
                  <a:srgbClr val="000000"/>
                </a:solidFill>
                <a:latin typeface="KSLOSO+OptimaLTStd"/>
                <a:cs typeface="KSLOSO+OptimaLTStd"/>
              </a:rPr>
              <a:t>4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5">
                <a:solidFill>
                  <a:srgbClr val="000000"/>
                </a:solidFill>
                <a:latin typeface="KSLOSO+OptimaLTStd"/>
                <a:cs typeface="KSLOSO+OptimaLTStd"/>
              </a:rPr>
              <a:t>2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KSLOSO+OptimaLTStd"/>
                <a:cs typeface="KSLOSO+OptimaLTStd"/>
              </a:rPr>
              <a:t>8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42418" y="135714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1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104365" y="135714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2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312340" y="135714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728934" y="1461578"/>
            <a:ext cx="1112460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15">
                <a:solidFill>
                  <a:srgbClr val="000000"/>
                </a:solidFill>
                <a:latin typeface="KSLOSO+OptimaLTStd"/>
                <a:cs typeface="KSLOSO+OptimaLTStd"/>
              </a:rPr>
              <a:t>3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5">
                <a:solidFill>
                  <a:srgbClr val="000000"/>
                </a:solidFill>
                <a:latin typeface="KSLOSO+OptimaLTStd"/>
                <a:cs typeface="KSLOSO+OptimaLTStd"/>
              </a:rPr>
              <a:t>2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>
                <a:solidFill>
                  <a:srgbClr val="000000"/>
                </a:solidFill>
                <a:latin typeface="KSLOSO+OptimaLTStd"/>
                <a:cs typeface="KSLOSO+OptimaLTStd"/>
              </a:rPr>
              <a:t>6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899216" y="1528595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102811" y="1528595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2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371116" y="1528595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728912" y="1633028"/>
            <a:ext cx="1045044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-15">
                <a:solidFill>
                  <a:srgbClr val="000000"/>
                </a:solidFill>
                <a:latin typeface="KSLOSO+OptimaLTStd"/>
                <a:cs typeface="KSLOSO+OptimaLTStd"/>
              </a:rPr>
              <a:t>2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28">
                <a:solidFill>
                  <a:srgbClr val="000000"/>
                </a:solidFill>
                <a:latin typeface="KSLOSO+OptimaLTStd"/>
                <a:cs typeface="KSLOSO+OptimaLTStd"/>
              </a:rPr>
              <a:t>4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 spc="-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KSLOSO+OptimaLTStd"/>
                <a:cs typeface="KSLOSO+OptimaLTStd"/>
              </a:rPr>
              <a:t>12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836862" y="170004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102341" y="170004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2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312295" y="170004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KSLOSO+OptimaLTStd"/>
                <a:cs typeface="KSLOSO+OptimaLTStd"/>
              </a:rPr>
              <a:t>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38200" y="1963939"/>
            <a:ext cx="587273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WPRKL+OptimaLTStd-Bold"/>
                <a:cs typeface="JWPRKL+OptimaLTStd-Bold"/>
              </a:rPr>
              <a:t>Solution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38200" y="2139389"/>
            <a:ext cx="5433673" cy="44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20">
                <a:solidFill>
                  <a:srgbClr val="000000"/>
                </a:solidFill>
                <a:latin typeface="MDPTIO+OptimaLTStd"/>
                <a:cs typeface="MDPTIO+OptimaLTStd"/>
              </a:rPr>
              <a:t>The</a:t>
            </a:r>
            <a:r>
              <a:rPr sz="900" spc="31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solution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is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given</a:t>
            </a:r>
            <a:r>
              <a:rPr sz="900" spc="18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 spc="-15">
                <a:solidFill>
                  <a:srgbClr val="000000"/>
                </a:solidFill>
                <a:latin typeface="MDPTIO+OptimaLTStd"/>
                <a:cs typeface="MDPTIO+OptimaLTStd"/>
              </a:rPr>
              <a:t>by</a:t>
            </a:r>
            <a:r>
              <a:rPr sz="900" spc="2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x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=</a:t>
            </a:r>
            <a:r>
              <a:rPr sz="900" spc="-21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A\c.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In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this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problem,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the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coefﬁcient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matrix</a:t>
            </a:r>
            <a:r>
              <a:rPr sz="900" spc="-21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is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nonsingular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and</a:t>
            </a:r>
            <a:r>
              <a:rPr sz="900" spc="1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the</a:t>
            </a:r>
          </a:p>
          <a:p>
            <a:pPr marL="0" marR="0">
              <a:lnSpc>
                <a:spcPts val="1071"/>
              </a:lnSpc>
              <a:spcBef>
                <a:spcPts val="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inverse of</a:t>
            </a:r>
            <a:r>
              <a:rPr sz="900" spc="-33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 can be used to ﬁnd the solution.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38200" y="2518078"/>
            <a:ext cx="3435097" cy="508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&gt;&gt; A = [4 2 -1; -3 1 2; 2 -4 1]; b = [8; -6; 12];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&gt;&gt; x = A\b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x =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082039" y="2883838"/>
            <a:ext cx="274320" cy="508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3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-1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2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38200" y="3249598"/>
            <a:ext cx="1066800" cy="508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&gt;&gt; x = inv(A)*b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x =</a:t>
            </a:r>
          </a:p>
          <a:p>
            <a:pPr marL="243839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082039" y="3615359"/>
            <a:ext cx="274320" cy="3867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-1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2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838200" y="4088383"/>
            <a:ext cx="1988616" cy="34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Example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2.3:</a:t>
            </a:r>
            <a:r>
              <a:rPr sz="1000" spc="250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Heat</a:t>
            </a:r>
            <a:r>
              <a:rPr sz="1000" spc="27">
                <a:solidFill>
                  <a:srgbClr val="000000"/>
                </a:solidFill>
                <a:latin typeface="JWPRKL+OptimaLTStd-Bold"/>
                <a:cs typeface="JWPRKL+OptimaLTStd-Bold"/>
              </a:rPr>
              <a:t> </a:t>
            </a:r>
            <a:r>
              <a:rPr sz="1000">
                <a:solidFill>
                  <a:srgbClr val="000000"/>
                </a:solidFill>
                <a:latin typeface="JWPRKL+OptimaLTStd-Bold"/>
                <a:cs typeface="JWPRKL+OptimaLTStd-Bold"/>
              </a:rPr>
              <a:t>Conduction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838200" y="4389868"/>
            <a:ext cx="5432359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FF"/>
                </a:solidFill>
                <a:latin typeface="MDPTIO+OptimaLTStd"/>
                <a:cs typeface="MDPTIO+OptimaLTStd"/>
              </a:rPr>
              <a:t>Figure</a:t>
            </a:r>
            <a:r>
              <a:rPr sz="900" spc="-34">
                <a:solidFill>
                  <a:srgbClr val="0000FF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FF"/>
                </a:solidFill>
                <a:latin typeface="MDPTIO+OptimaLTStd"/>
                <a:cs typeface="MDPTIO+OptimaLTStd"/>
              </a:rPr>
              <a:t>2.1</a:t>
            </a:r>
            <a:r>
              <a:rPr sz="900" spc="-37">
                <a:solidFill>
                  <a:srgbClr val="0000FF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shows</a:t>
            </a:r>
            <a:r>
              <a:rPr sz="900" spc="-34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ﬂat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square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plate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with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its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sides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held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at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constant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temperatures.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Find</a:t>
            </a:r>
            <a:r>
              <a:rPr sz="900" spc="-31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the</a:t>
            </a:r>
            <a:r>
              <a:rPr sz="900" spc="-37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tempera-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38200" y="4526570"/>
            <a:ext cx="5433479" cy="307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ture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at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each node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,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,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,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and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.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Each dot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represents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node,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and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the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temperature</a:t>
            </a:r>
            <a:r>
              <a:rPr sz="900" spc="-11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at</a:t>
            </a:r>
            <a:r>
              <a:rPr sz="900" spc="-12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each node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769725" y="459208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MDPTIO+OptimaLTStd"/>
                <a:cs typeface="MDPTIO+OptimaLTStd"/>
              </a:rPr>
              <a:t>1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1921793" y="459208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MDPTIO+OptimaLTStd"/>
                <a:cs typeface="MDPTIO+OptimaLTStd"/>
              </a:rPr>
              <a:t>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073860" y="459208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MDPTIO+OptimaLTStd"/>
                <a:cs typeface="MDPTIO+OptimaLTStd"/>
              </a:rPr>
              <a:t>3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440320" y="4592089"/>
            <a:ext cx="144176" cy="18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4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MDPTIO+OptimaLTStd"/>
                <a:cs typeface="MDPTIO+OptimaLTStd"/>
              </a:rPr>
              <a:t>4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838145" y="4664187"/>
            <a:ext cx="3966221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is assumed to be given </a:t>
            </a:r>
            <a:r>
              <a:rPr sz="900" spc="-15">
                <a:solidFill>
                  <a:srgbClr val="000000"/>
                </a:solidFill>
                <a:latin typeface="MDPTIO+OptimaLTStd"/>
                <a:cs typeface="MDPTIO+OptimaLTStd"/>
              </a:rPr>
              <a:t>by</a:t>
            </a:r>
            <a:r>
              <a:rPr sz="900" spc="15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the average temperatures of adjacent nodes.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838145" y="4877357"/>
            <a:ext cx="587273" cy="307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JWPRKL+OptimaLTStd-Bold"/>
                <a:cs typeface="JWPRKL+OptimaLTStd-Bold"/>
              </a:rPr>
              <a:t>Solution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483916" y="5130198"/>
            <a:ext cx="239763" cy="465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  <a:p>
            <a:pPr marL="0" marR="0">
              <a:lnSpc>
                <a:spcPts val="1071"/>
              </a:lnSpc>
              <a:spcBef>
                <a:spcPts val="125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2818606" y="5130198"/>
            <a:ext cx="239763" cy="465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  <a:p>
            <a:pPr marL="0" marR="0">
              <a:lnSpc>
                <a:spcPts val="1071"/>
              </a:lnSpc>
              <a:spcBef>
                <a:spcPts val="125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144962" y="5130198"/>
            <a:ext cx="239763" cy="465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  <a:p>
            <a:pPr marL="0" marR="0">
              <a:lnSpc>
                <a:spcPts val="1071"/>
              </a:lnSpc>
              <a:spcBef>
                <a:spcPts val="125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265237" y="5190596"/>
            <a:ext cx="347294" cy="322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-34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800" spc="19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=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1570037" y="5179416"/>
            <a:ext cx="238086" cy="364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LAVURF+SymbolMT"/>
                <a:cs typeface="LAVURF+SymbolMT"/>
              </a:rPr>
              <a:t>(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1613303" y="5190596"/>
            <a:ext cx="936609" cy="322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30</a:t>
            </a:r>
            <a:r>
              <a:rPr sz="90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12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15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8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46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  <a:r>
              <a:rPr sz="800" spc="31" baseline="-149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46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391625" y="5179416"/>
            <a:ext cx="253174" cy="328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600" spc="43" baseline="-7638">
                <a:solidFill>
                  <a:srgbClr val="000000"/>
                </a:solidFill>
                <a:latin typeface="LAVURF+SymbolMT"/>
                <a:cs typeface="LAVURF+SymbolMT"/>
              </a:rPr>
              <a:t>)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,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2584418" y="5199988"/>
            <a:ext cx="263965" cy="313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69"/>
              </a:lnSpc>
              <a:spcBef>
                <a:spcPct val="0"/>
              </a:spcBef>
              <a:spcAft>
                <a:spcPct val="0"/>
              </a:spcAft>
            </a:pPr>
            <a:r>
              <a:rPr sz="900" spc="2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713037" y="5190615"/>
            <a:ext cx="23420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=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2904727" y="5179416"/>
            <a:ext cx="238086" cy="364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LAVURF+SymbolMT"/>
                <a:cs typeface="LAVURF+SymbolMT"/>
              </a:rPr>
              <a:t>(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954750" y="5199988"/>
            <a:ext cx="920369" cy="313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34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800" spc="569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15</a:t>
            </a:r>
            <a:r>
              <a:rPr sz="900" spc="5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20</a:t>
            </a:r>
            <a:r>
              <a:rPr sz="900" spc="6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8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3060738" y="5190615"/>
            <a:ext cx="23420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282594" y="5190615"/>
            <a:ext cx="23420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520338" y="5190615"/>
            <a:ext cx="23420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3720258" y="5179416"/>
            <a:ext cx="253279" cy="328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600" spc="43" baseline="-7638">
                <a:solidFill>
                  <a:srgbClr val="000000"/>
                </a:solidFill>
                <a:latin typeface="LAVURF+SymbolMT"/>
                <a:cs typeface="LAVURF+SymbolMT"/>
              </a:rPr>
              <a:t>)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,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3913155" y="5199988"/>
            <a:ext cx="261559" cy="3131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6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4039393" y="5190615"/>
            <a:ext cx="23420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=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31083" y="5179416"/>
            <a:ext cx="1080716" cy="340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600" baseline="-7655">
                <a:solidFill>
                  <a:srgbClr val="000000"/>
                </a:solidFill>
                <a:latin typeface="LAVURF+SymbolMT"/>
                <a:cs typeface="LAVURF+SymbolMT"/>
              </a:rPr>
              <a:t>(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30</a:t>
            </a:r>
            <a:r>
              <a:rPr sz="900" spc="48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>
                <a:solidFill>
                  <a:srgbClr val="000000"/>
                </a:solidFill>
                <a:latin typeface="LAVURF+SymbolMT"/>
                <a:cs typeface="LAVURF+SymbolMT"/>
              </a:rPr>
              <a:t>)</a:t>
            </a:r>
          </a:p>
          <a:p>
            <a:pPr marL="193272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33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12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800" spc="-37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18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800" baseline="-14929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800" spc="59" baseline="-149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25</a:t>
            </a:r>
            <a:r>
              <a:rPr sz="9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,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2837258" y="5429837"/>
            <a:ext cx="239763" cy="465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  <a:p>
            <a:pPr marL="0" marR="0">
              <a:lnSpc>
                <a:spcPts val="1071"/>
              </a:lnSpc>
              <a:spcBef>
                <a:spcPts val="125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2599505" y="5490255"/>
            <a:ext cx="366414" cy="3225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18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800" baseline="-14883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800" spc="116" baseline="-148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=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2923381" y="5479056"/>
            <a:ext cx="238086" cy="364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050">
                <a:solidFill>
                  <a:srgbClr val="000000"/>
                </a:solidFill>
                <a:latin typeface="LAVURF+SymbolMT"/>
                <a:cs typeface="LAVURF+SymbolMT"/>
              </a:rPr>
              <a:t>(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2973387" y="5490255"/>
            <a:ext cx="956195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20</a:t>
            </a:r>
            <a:r>
              <a:rPr sz="90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LAVURF+SymbolMT"/>
                <a:cs typeface="LAVURF+SymbolMT"/>
              </a:rPr>
              <a:t>+</a:t>
            </a:r>
            <a:r>
              <a:rPr sz="9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25</a:t>
            </a:r>
          </a:p>
        </p:txBody>
      </p:sp>
      <p:sp>
        <p:nvSpPr>
          <p:cNvPr id="57" name="object 57"/>
          <p:cNvSpPr txBox="1"/>
          <p:nvPr/>
        </p:nvSpPr>
        <p:spPr>
          <a:xfrm>
            <a:off x="3759257" y="5479056"/>
            <a:ext cx="238086" cy="364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93"/>
              </a:lnSpc>
              <a:spcBef>
                <a:spcPct val="0"/>
              </a:spcBef>
              <a:spcAft>
                <a:spcPct val="0"/>
              </a:spcAft>
            </a:pPr>
            <a:r>
              <a:rPr sz="1050">
                <a:solidFill>
                  <a:srgbClr val="000000"/>
                </a:solidFill>
                <a:latin typeface="LAVURF+SymbolMT"/>
                <a:cs typeface="LAVURF+SymbolMT"/>
              </a:rPr>
              <a:t>)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3024157" y="555727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3236512" y="5557272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</a:p>
        </p:txBody>
      </p:sp>
      <p:sp>
        <p:nvSpPr>
          <p:cNvPr id="60" name="object 60"/>
          <p:cNvSpPr txBox="1"/>
          <p:nvPr/>
        </p:nvSpPr>
        <p:spPr>
          <a:xfrm>
            <a:off x="838212" y="5812306"/>
            <a:ext cx="4905789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20">
                <a:solidFill>
                  <a:srgbClr val="000000"/>
                </a:solidFill>
                <a:latin typeface="MDPTIO+OptimaLTStd"/>
                <a:cs typeface="MDPTIO+OptimaLTStd"/>
              </a:rPr>
              <a:t>The</a:t>
            </a:r>
            <a:r>
              <a:rPr sz="900" spc="20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above relationship can be rearranged in the form of a system of linear equations as</a:t>
            </a:r>
          </a:p>
        </p:txBody>
      </p:sp>
      <p:sp>
        <p:nvSpPr>
          <p:cNvPr id="61" name="object 61"/>
          <p:cNvSpPr txBox="1"/>
          <p:nvPr/>
        </p:nvSpPr>
        <p:spPr>
          <a:xfrm>
            <a:off x="1198562" y="6015798"/>
            <a:ext cx="4606226" cy="317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 spc="28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5">
                <a:solidFill>
                  <a:srgbClr val="000000"/>
                </a:solidFill>
                <a:latin typeface="DDFASQ+OptimaLTStd"/>
                <a:cs typeface="DDFASQ+OptimaLTStd"/>
              </a:rPr>
              <a:t>45,</a:t>
            </a:r>
            <a:r>
              <a:rPr sz="900" spc="6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28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7">
                <a:solidFill>
                  <a:srgbClr val="000000"/>
                </a:solidFill>
                <a:latin typeface="DDFASQ+OptimaLTStd"/>
                <a:cs typeface="DDFASQ+OptimaLTStd"/>
              </a:rPr>
              <a:t>35,</a:t>
            </a:r>
            <a:r>
              <a:rPr sz="900" spc="6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27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-17">
                <a:solidFill>
                  <a:srgbClr val="000000"/>
                </a:solidFill>
                <a:latin typeface="DDFASQ+OptimaLTStd"/>
                <a:cs typeface="DDFASQ+OptimaLTStd"/>
              </a:rPr>
              <a:t>55,</a:t>
            </a:r>
            <a:r>
              <a:rPr sz="900" spc="6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-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3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+</a:t>
            </a:r>
            <a:r>
              <a:rPr sz="9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28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4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CEKKHA+SymbolMT"/>
                <a:cs typeface="CEKKHA+SymbolMT"/>
              </a:rPr>
              <a:t>=</a:t>
            </a:r>
            <a:r>
              <a:rPr sz="9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45</a:t>
            </a:r>
          </a:p>
        </p:txBody>
      </p:sp>
      <p:sp>
        <p:nvSpPr>
          <p:cNvPr id="62" name="object 62"/>
          <p:cNvSpPr txBox="1"/>
          <p:nvPr/>
        </p:nvSpPr>
        <p:spPr>
          <a:xfrm>
            <a:off x="1312068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1513685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1721661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2299527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2566984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2777361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3355156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3620282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3830589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4415166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4623141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73" name="object 73"/>
          <p:cNvSpPr txBox="1"/>
          <p:nvPr/>
        </p:nvSpPr>
        <p:spPr>
          <a:xfrm>
            <a:off x="4899359" y="6082813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74" name="object 74"/>
          <p:cNvSpPr txBox="1"/>
          <p:nvPr/>
        </p:nvSpPr>
        <p:spPr>
          <a:xfrm>
            <a:off x="838161" y="6277126"/>
            <a:ext cx="273062" cy="30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or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2400300" y="6508795"/>
            <a:ext cx="30485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é</a:t>
            </a:r>
            <a:r>
              <a:rPr sz="9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2718593" y="6502048"/>
            <a:ext cx="1461225" cy="318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900" spc="9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900" spc="10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0</a:t>
            </a:r>
            <a:r>
              <a:rPr sz="9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ù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é</a:t>
            </a:r>
            <a:r>
              <a:rPr sz="900" spc="-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1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ù</a:t>
            </a:r>
            <a:r>
              <a:rPr sz="900" spc="8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37">
                <a:solidFill>
                  <a:srgbClr val="000000"/>
                </a:solidFill>
                <a:latin typeface="UDTAHA+SymbolMT"/>
                <a:cs typeface="UDTAHA+SymbolMT"/>
              </a:rPr>
              <a:t>é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45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ù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3541314" y="6569064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</p:txBody>
      </p:sp>
      <p:sp>
        <p:nvSpPr>
          <p:cNvPr id="78" name="object 78"/>
          <p:cNvSpPr txBox="1"/>
          <p:nvPr/>
        </p:nvSpPr>
        <p:spPr>
          <a:xfrm>
            <a:off x="2400300" y="6616351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3366689" y="6616348"/>
            <a:ext cx="282016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3592908" y="661634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</p:txBody>
      </p:sp>
      <p:sp>
        <p:nvSpPr>
          <p:cNvPr id="81" name="object 81"/>
          <p:cNvSpPr txBox="1"/>
          <p:nvPr/>
        </p:nvSpPr>
        <p:spPr>
          <a:xfrm>
            <a:off x="3769121" y="6616348"/>
            <a:ext cx="215341" cy="634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  <a:p>
            <a:pPr marL="0" marR="0">
              <a:lnSpc>
                <a:spcPts val="84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  <a:p>
            <a:pPr marL="0" marR="0">
              <a:lnSpc>
                <a:spcPts val="846"/>
              </a:lnSpc>
              <a:spcBef>
                <a:spcPts val="5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  <a:p>
            <a:pPr marL="0" marR="0">
              <a:lnSpc>
                <a:spcPts val="84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3945333" y="6616351"/>
            <a:ext cx="215341" cy="634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  <a:p>
            <a:pPr marL="0" marR="0">
              <a:lnSpc>
                <a:spcPts val="84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  <a:p>
            <a:pPr marL="0" marR="0">
              <a:lnSpc>
                <a:spcPts val="846"/>
              </a:lnSpc>
              <a:spcBef>
                <a:spcPts val="5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  <a:p>
            <a:pPr marL="0" marR="0">
              <a:lnSpc>
                <a:spcPts val="84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</p:txBody>
      </p:sp>
      <p:sp>
        <p:nvSpPr>
          <p:cNvPr id="83" name="object 83"/>
          <p:cNvSpPr txBox="1"/>
          <p:nvPr/>
        </p:nvSpPr>
        <p:spPr>
          <a:xfrm>
            <a:off x="2400300" y="6673498"/>
            <a:ext cx="346125" cy="488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774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  <a:p>
            <a:pPr marL="0" marR="0">
              <a:lnSpc>
                <a:spcPts val="1102"/>
              </a:lnSpc>
              <a:spcBef>
                <a:spcPts val="95"/>
              </a:spcBef>
              <a:spcAft>
                <a:spcPct val="0"/>
              </a:spcAft>
            </a:pPr>
            <a:r>
              <a:rPr sz="900" spc="18">
                <a:solidFill>
                  <a:srgbClr val="000000"/>
                </a:solidFill>
                <a:latin typeface="UDTAHA+SymbolMT"/>
                <a:cs typeface="UDTAHA+SymbolMT"/>
              </a:rPr>
              <a:t>ê-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2737281" y="6683328"/>
            <a:ext cx="237401" cy="478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  <a:p>
            <a:pPr marL="0" marR="0">
              <a:lnSpc>
                <a:spcPts val="1071"/>
              </a:lnSpc>
              <a:spcBef>
                <a:spcPts val="22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0</a:t>
            </a:r>
          </a:p>
        </p:txBody>
      </p:sp>
      <p:sp>
        <p:nvSpPr>
          <p:cNvPr id="85" name="object 85"/>
          <p:cNvSpPr txBox="1"/>
          <p:nvPr/>
        </p:nvSpPr>
        <p:spPr>
          <a:xfrm>
            <a:off x="3006687" y="6683328"/>
            <a:ext cx="237401" cy="478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0</a:t>
            </a:r>
          </a:p>
          <a:p>
            <a:pPr marL="2400" marR="0">
              <a:lnSpc>
                <a:spcPts val="1071"/>
              </a:lnSpc>
              <a:spcBef>
                <a:spcPts val="22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3257518" y="6673498"/>
            <a:ext cx="297751" cy="317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</a:p>
        </p:txBody>
      </p:sp>
      <p:sp>
        <p:nvSpPr>
          <p:cNvPr id="87" name="object 87"/>
          <p:cNvSpPr txBox="1"/>
          <p:nvPr/>
        </p:nvSpPr>
        <p:spPr>
          <a:xfrm>
            <a:off x="3486943" y="6682871"/>
            <a:ext cx="222199" cy="307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6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</a:p>
        </p:txBody>
      </p:sp>
      <p:sp>
        <p:nvSpPr>
          <p:cNvPr id="88" name="object 88"/>
          <p:cNvSpPr txBox="1"/>
          <p:nvPr/>
        </p:nvSpPr>
        <p:spPr>
          <a:xfrm>
            <a:off x="3815952" y="6683328"/>
            <a:ext cx="299351" cy="478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35</a:t>
            </a:r>
          </a:p>
          <a:p>
            <a:pPr marL="0" marR="0">
              <a:lnSpc>
                <a:spcPts val="1071"/>
              </a:lnSpc>
              <a:spcBef>
                <a:spcPts val="228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55</a:t>
            </a:r>
          </a:p>
        </p:txBody>
      </p:sp>
      <p:sp>
        <p:nvSpPr>
          <p:cNvPr id="89" name="object 89"/>
          <p:cNvSpPr txBox="1"/>
          <p:nvPr/>
        </p:nvSpPr>
        <p:spPr>
          <a:xfrm>
            <a:off x="2400300" y="672390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90" name="object 90"/>
          <p:cNvSpPr txBox="1"/>
          <p:nvPr/>
        </p:nvSpPr>
        <p:spPr>
          <a:xfrm>
            <a:off x="3366689" y="6723905"/>
            <a:ext cx="441559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  <a:r>
              <a:rPr sz="900" spc="2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800" baseline="29167">
                <a:solidFill>
                  <a:srgbClr val="000000"/>
                </a:solidFill>
                <a:latin typeface="DDFASQ+OptimaLTStd"/>
                <a:cs typeface="DDFASQ+OptimaLTStd"/>
              </a:rPr>
              <a:t>2</a:t>
            </a:r>
            <a:r>
              <a:rPr sz="800" spc="-90" baseline="291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</p:txBody>
      </p:sp>
      <p:sp>
        <p:nvSpPr>
          <p:cNvPr id="91" name="object 91"/>
          <p:cNvSpPr txBox="1"/>
          <p:nvPr/>
        </p:nvSpPr>
        <p:spPr>
          <a:xfrm>
            <a:off x="3672223" y="6760023"/>
            <a:ext cx="234200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=</a:t>
            </a:r>
          </a:p>
        </p:txBody>
      </p:sp>
      <p:sp>
        <p:nvSpPr>
          <p:cNvPr id="92" name="object 92"/>
          <p:cNvSpPr txBox="1"/>
          <p:nvPr/>
        </p:nvSpPr>
        <p:spPr>
          <a:xfrm>
            <a:off x="3257518" y="6831461"/>
            <a:ext cx="391187" cy="330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 spc="-132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93" name="object 93"/>
          <p:cNvSpPr txBox="1"/>
          <p:nvPr/>
        </p:nvSpPr>
        <p:spPr>
          <a:xfrm>
            <a:off x="3488086" y="6854321"/>
            <a:ext cx="261553" cy="313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69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800" baseline="-14934">
                <a:solidFill>
                  <a:srgbClr val="000000"/>
                </a:solidFill>
                <a:latin typeface="DDFASQ+OptimaLTStd"/>
                <a:cs typeface="DDFASQ+OptimaLTStd"/>
              </a:rPr>
              <a:t>3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3592899" y="6831461"/>
            <a:ext cx="215350" cy="419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  <a:p>
            <a:pPr marL="0" marR="0">
              <a:lnSpc>
                <a:spcPts val="846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</p:txBody>
      </p:sp>
      <p:sp>
        <p:nvSpPr>
          <p:cNvPr id="95" name="object 95"/>
          <p:cNvSpPr txBox="1"/>
          <p:nvPr/>
        </p:nvSpPr>
        <p:spPr>
          <a:xfrm>
            <a:off x="2400300" y="6939020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96" name="object 96"/>
          <p:cNvSpPr txBox="1"/>
          <p:nvPr/>
        </p:nvSpPr>
        <p:spPr>
          <a:xfrm>
            <a:off x="3366689" y="6939017"/>
            <a:ext cx="282016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</a:p>
        </p:txBody>
      </p:sp>
      <p:sp>
        <p:nvSpPr>
          <p:cNvPr id="97" name="object 97"/>
          <p:cNvSpPr txBox="1"/>
          <p:nvPr/>
        </p:nvSpPr>
        <p:spPr>
          <a:xfrm>
            <a:off x="2400300" y="7026228"/>
            <a:ext cx="302463" cy="3167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  <a:r>
              <a:rPr sz="9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0</a:t>
            </a:r>
          </a:p>
        </p:txBody>
      </p:sp>
      <p:sp>
        <p:nvSpPr>
          <p:cNvPr id="98" name="object 98"/>
          <p:cNvSpPr txBox="1"/>
          <p:nvPr/>
        </p:nvSpPr>
        <p:spPr>
          <a:xfrm>
            <a:off x="2718593" y="7016398"/>
            <a:ext cx="1461225" cy="326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900" spc="9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-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1</a:t>
            </a:r>
            <a:r>
              <a:rPr sz="900" spc="10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  <a:r>
              <a:rPr sz="9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63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  <a:r>
              <a:rPr sz="900">
                <a:solidFill>
                  <a:srgbClr val="000000"/>
                </a:solidFill>
                <a:latin typeface="SKPGCR+OptimaLTStd-Italic"/>
                <a:cs typeface="SKPGCR+OptimaLTStd-Italic"/>
              </a:rPr>
              <a:t>x</a:t>
            </a:r>
            <a:r>
              <a:rPr sz="900" spc="2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  <a:r>
              <a:rPr sz="900" spc="8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 spc="37">
                <a:solidFill>
                  <a:srgbClr val="000000"/>
                </a:solidFill>
                <a:latin typeface="UDTAHA+SymbolMT"/>
                <a:cs typeface="UDTAHA+SymbolMT"/>
              </a:rPr>
              <a:t>ê</a:t>
            </a:r>
            <a:r>
              <a:rPr sz="900">
                <a:solidFill>
                  <a:srgbClr val="000000"/>
                </a:solidFill>
                <a:latin typeface="DDFASQ+OptimaLTStd"/>
                <a:cs typeface="DDFASQ+OptimaLTStd"/>
              </a:rPr>
              <a:t>45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ú</a:t>
            </a:r>
          </a:p>
        </p:txBody>
      </p:sp>
      <p:sp>
        <p:nvSpPr>
          <p:cNvPr id="99" name="object 99"/>
          <p:cNvSpPr txBox="1"/>
          <p:nvPr/>
        </p:nvSpPr>
        <p:spPr>
          <a:xfrm>
            <a:off x="2400300" y="705057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ë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3366706" y="7050577"/>
            <a:ext cx="281999" cy="3114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û</a:t>
            </a:r>
            <a:r>
              <a:rPr sz="9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ë</a:t>
            </a:r>
          </a:p>
        </p:txBody>
      </p:sp>
      <p:sp>
        <p:nvSpPr>
          <p:cNvPr id="101" name="object 101"/>
          <p:cNvSpPr txBox="1"/>
          <p:nvPr/>
        </p:nvSpPr>
        <p:spPr>
          <a:xfrm>
            <a:off x="3592908" y="705057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û</a:t>
            </a:r>
          </a:p>
        </p:txBody>
      </p:sp>
      <p:sp>
        <p:nvSpPr>
          <p:cNvPr id="102" name="object 102"/>
          <p:cNvSpPr txBox="1"/>
          <p:nvPr/>
        </p:nvSpPr>
        <p:spPr>
          <a:xfrm>
            <a:off x="3769121" y="705057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ë</a:t>
            </a:r>
          </a:p>
        </p:txBody>
      </p:sp>
      <p:sp>
        <p:nvSpPr>
          <p:cNvPr id="103" name="object 103"/>
          <p:cNvSpPr txBox="1"/>
          <p:nvPr/>
        </p:nvSpPr>
        <p:spPr>
          <a:xfrm>
            <a:off x="3945333" y="7050578"/>
            <a:ext cx="215341" cy="311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UDTAHA+SymbolMT"/>
                <a:cs typeface="UDTAHA+SymbolMT"/>
              </a:rPr>
              <a:t>û</a:t>
            </a:r>
          </a:p>
        </p:txBody>
      </p:sp>
      <p:sp>
        <p:nvSpPr>
          <p:cNvPr id="104" name="object 104"/>
          <p:cNvSpPr txBox="1"/>
          <p:nvPr/>
        </p:nvSpPr>
        <p:spPr>
          <a:xfrm>
            <a:off x="3538488" y="7083421"/>
            <a:ext cx="144052" cy="188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661"/>
              </a:lnSpc>
              <a:spcBef>
                <a:spcPct val="0"/>
              </a:spcBef>
              <a:spcAft>
                <a:spcPct val="0"/>
              </a:spcAft>
            </a:pPr>
            <a:r>
              <a:rPr sz="550">
                <a:solidFill>
                  <a:srgbClr val="000000"/>
                </a:solidFill>
                <a:latin typeface="DDFASQ+OptimaLTStd"/>
                <a:cs typeface="DDFASQ+OptimaLTStd"/>
              </a:rPr>
              <a:t>4</a:t>
            </a:r>
          </a:p>
        </p:txBody>
      </p:sp>
      <p:sp>
        <p:nvSpPr>
          <p:cNvPr id="105" name="object 105"/>
          <p:cNvSpPr txBox="1"/>
          <p:nvPr/>
        </p:nvSpPr>
        <p:spPr>
          <a:xfrm>
            <a:off x="838161" y="7288045"/>
            <a:ext cx="1990339" cy="3074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71"/>
              </a:lnSpc>
              <a:spcBef>
                <a:spcPct val="0"/>
              </a:spcBef>
              <a:spcAft>
                <a:spcPct val="0"/>
              </a:spcAft>
            </a:pPr>
            <a:r>
              <a:rPr sz="900" spc="-33">
                <a:solidFill>
                  <a:srgbClr val="000000"/>
                </a:solidFill>
                <a:latin typeface="MDPTIO+OptimaLTStd"/>
                <a:cs typeface="MDPTIO+OptimaLTStd"/>
              </a:rPr>
              <a:t>We</a:t>
            </a:r>
            <a:r>
              <a:rPr sz="900" spc="33">
                <a:solidFill>
                  <a:srgbClr val="000000"/>
                </a:solidFill>
                <a:latin typeface="MDPTIO+OptimaLTStd"/>
                <a:cs typeface="MDPTIO+OptimaLTStd"/>
              </a:rPr>
              <a:t> </a:t>
            </a:r>
            <a:r>
              <a:rPr sz="900">
                <a:solidFill>
                  <a:srgbClr val="000000"/>
                </a:solidFill>
                <a:latin typeface="MDPTIO+OptimaLTStd"/>
                <a:cs typeface="MDPTIO+OptimaLTStd"/>
              </a:rPr>
              <a:t>can use the backslash </a:t>
            </a:r>
            <a:r>
              <a:rPr sz="900" spc="-10">
                <a:solidFill>
                  <a:srgbClr val="000000"/>
                </a:solidFill>
                <a:latin typeface="MDPTIO+OptimaLTStd"/>
                <a:cs typeface="MDPTIO+OptimaLTStd"/>
              </a:rPr>
              <a:t>operator.</a:t>
            </a:r>
          </a:p>
        </p:txBody>
      </p:sp>
      <p:sp>
        <p:nvSpPr>
          <p:cNvPr id="106" name="object 106"/>
          <p:cNvSpPr txBox="1"/>
          <p:nvPr/>
        </p:nvSpPr>
        <p:spPr>
          <a:xfrm>
            <a:off x="838200" y="7529498"/>
            <a:ext cx="3645409" cy="2648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&gt;&gt; A = [4 -1 -1 0; -1 4 0 -1; -1 0 4 -1; 0 -1 -1 4];</a:t>
            </a:r>
          </a:p>
        </p:txBody>
      </p:sp>
      <p:sp>
        <p:nvSpPr>
          <p:cNvPr id="107" name="object 107"/>
          <p:cNvSpPr txBox="1"/>
          <p:nvPr/>
        </p:nvSpPr>
        <p:spPr>
          <a:xfrm>
            <a:off x="838200" y="7651418"/>
            <a:ext cx="1542288" cy="752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&gt;&gt; b = [45 35 55 45]';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&gt;&gt; x = A\b</a:t>
            </a:r>
          </a:p>
          <a:p>
            <a:pPr marL="0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x =</a:t>
            </a:r>
          </a:p>
          <a:p>
            <a:pPr marL="121919" marR="0">
              <a:lnSpc>
                <a:spcPts val="885"/>
              </a:lnSpc>
              <a:spcBef>
                <a:spcPts val="7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22.5000</a:t>
            </a:r>
          </a:p>
          <a:p>
            <a:pPr marL="121919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20.0000</a:t>
            </a:r>
          </a:p>
        </p:txBody>
      </p:sp>
      <p:sp>
        <p:nvSpPr>
          <p:cNvPr id="108" name="object 108"/>
          <p:cNvSpPr txBox="1"/>
          <p:nvPr/>
        </p:nvSpPr>
        <p:spPr>
          <a:xfrm>
            <a:off x="960119" y="8261018"/>
            <a:ext cx="579119" cy="3867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5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25.0000</a:t>
            </a:r>
          </a:p>
          <a:p>
            <a:pPr marL="0" marR="0">
              <a:lnSpc>
                <a:spcPts val="885"/>
              </a:lnSpc>
              <a:spcBef>
                <a:spcPts val="24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UTSGDK+CourierStd"/>
                <a:cs typeface="UTSGDK+CourierStd"/>
              </a:rPr>
              <a:t>22.5000</a:t>
            </a:r>
          </a:p>
        </p:txBody>
      </p:sp>
      <p:sp>
        <p:nvSpPr>
          <p:cNvPr id="1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644591" y="40380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3104</Words>
  <Application>Microsoft Office PowerPoint</Application>
  <PresentationFormat>Custom</PresentationFormat>
  <Paragraphs>724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hp</cp:lastModifiedBy>
  <cp:revision>2</cp:revision>
  <dcterms:modified xsi:type="dcterms:W3CDTF">2019-11-17T19:05:00Z</dcterms:modified>
</cp:coreProperties>
</file>